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98" r:id="rId4"/>
    <p:sldId id="257" r:id="rId5"/>
    <p:sldId id="260" r:id="rId6"/>
    <p:sldId id="268" r:id="rId7"/>
    <p:sldId id="263" r:id="rId8"/>
    <p:sldId id="262" r:id="rId9"/>
    <p:sldId id="259" r:id="rId10"/>
    <p:sldId id="261" r:id="rId11"/>
    <p:sldId id="265" r:id="rId12"/>
    <p:sldId id="267" r:id="rId13"/>
    <p:sldId id="299" r:id="rId14"/>
    <p:sldId id="258" r:id="rId15"/>
    <p:sldId id="264" r:id="rId16"/>
    <p:sldId id="266" r:id="rId17"/>
    <p:sldId id="269" r:id="rId18"/>
    <p:sldId id="270" r:id="rId19"/>
    <p:sldId id="271" r:id="rId20"/>
    <p:sldId id="272" r:id="rId21"/>
    <p:sldId id="273" r:id="rId22"/>
    <p:sldId id="305" r:id="rId23"/>
    <p:sldId id="309" r:id="rId24"/>
    <p:sldId id="301" r:id="rId25"/>
    <p:sldId id="302" r:id="rId26"/>
    <p:sldId id="303" r:id="rId27"/>
    <p:sldId id="304" r:id="rId28"/>
    <p:sldId id="306" r:id="rId29"/>
    <p:sldId id="307" r:id="rId30"/>
    <p:sldId id="308" r:id="rId31"/>
    <p:sldId id="296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4" r:id="rId41"/>
    <p:sldId id="285" r:id="rId42"/>
    <p:sldId id="286" r:id="rId43"/>
    <p:sldId id="287" r:id="rId44"/>
    <p:sldId id="310" r:id="rId45"/>
    <p:sldId id="300" r:id="rId46"/>
    <p:sldId id="288" r:id="rId47"/>
    <p:sldId id="289" r:id="rId48"/>
    <p:sldId id="290" r:id="rId49"/>
    <p:sldId id="291" r:id="rId50"/>
    <p:sldId id="311" r:id="rId51"/>
    <p:sldId id="292" r:id="rId52"/>
    <p:sldId id="293" r:id="rId53"/>
    <p:sldId id="295" r:id="rId5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7FC709-4747-4979-924D-45C93362C7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AFF14DF-E601-4373-A0BD-D0FB74BC0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9FD22AB-4C47-40F2-B522-5FEF375A3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E14460E-6E57-45A9-A088-26C0DCD0E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D641C39-8348-4B2D-87BF-D82B043F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1542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71932D-6FB2-4740-99E2-E9251F699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0FFA6A4-C428-4683-BC99-D635BCA06D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5D7AB29-5430-406F-9C28-6EDAB7367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99B1073-D1D5-45CB-9922-EEACA8CA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4D96F2-218C-4AC8-89E9-18D806624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061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FA861204-846C-4831-BC0F-0AAFE81E6A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AACB03D-5FB3-41FC-A6B0-AF3FC3EFC9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0798972-1F50-4F20-98CD-0176FD71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9BB3415-A53A-4C41-97B8-C545FD40D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AF2439C-010A-4630-A0E3-93F1216B0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278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56A957-06D1-49F9-B131-856E23250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E326B8F-B994-4203-953B-B1CEFAD4A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5812458-6F36-447A-9710-A0FEED925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535F86B-8CA8-4D81-953E-1FF36044D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36E4F1D-383F-4376-8E68-72F741A41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0984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436973-2D46-415C-91E3-EF8CD2EF8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BD42653-FB2D-485E-9514-0E5349B4D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7BC39F8-288F-4C8F-94CF-B197DEE3A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D032A9-B91B-4DF7-B869-2D776FA61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99F48BA-BE20-466B-8772-48E6562FB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5720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8E2EAC4-181D-4EFB-90E6-5D0D826E9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81C50CA-8E2E-45BB-A554-84CD29A93B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98ADE088-7112-457C-9B70-623A1B217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BEFE526-3F05-408D-87D3-F844C26C7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C73E2D7-64AB-438F-8331-6E92733BC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E823939-28D5-4C14-932F-1DD5B7B87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192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42F2F8-4BC0-448C-9446-0B028FE2B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1956DD-6381-4FF6-844A-6B9A0EFA3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D98DD8F-EC95-4B3A-A371-435DC1F79A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EC8B382-39D5-410A-98B0-895574B20F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E81FC83F-2EB1-4232-8630-3E03CE75EF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F3532680-EA6D-4EAA-90B7-3E2440F64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58BA9E1C-2584-4D06-8CEF-BCCB87F95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0DECE11-35ED-4194-B59C-95DE1E86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290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C1826B-6165-4052-8315-670F2D520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BC1A3C2-820B-46A5-AAF5-F8BBF145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7861ACA-8450-46BB-8932-297A99677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C8EFBC1-92BB-41DE-A7A8-894F3C5F4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370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FB4C60A7-DF4E-4DAD-BBD6-22CC6DBC9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150CFDB-79E2-4DFE-8AE2-75E59EF11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0B7DCD4-B0F1-43E0-9B3B-27969E2A5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509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40D3B4D-6AC8-42F0-B3C3-A3EDC2B6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FDFCFD8-FAC4-4C4D-AF32-B553F8F92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E811D10-A415-4BA7-9111-198A98CFAA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BF95E19-E6CB-47A0-B0D1-437950D75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8C5496D-4E11-4DF0-9F9C-98DA4E3BF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6B54D3E-18EC-4E94-8A26-CF196F00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892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A99F47E-2A82-4F56-8E47-2A96E0898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D9B5BDFA-2EA3-40D6-A8D0-DE686EF849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71DE9C10-6CE4-40C5-8BD7-6C16A2FFB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80B222F-CBA4-4580-B462-132013F4A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40C4A7D-9047-4D92-989D-B2CBA0A1B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94484E3-AE26-4C0E-9DA8-DC5B27649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847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0DED9FF-0FDF-4071-AD68-E5C77EDC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6B0EC8D-2A94-4FA8-B163-5902463F8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1584826-F410-4476-A108-55A164CE61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A0661-9815-4763-94BD-424B451C6C38}" type="datetimeFigureOut">
              <a:rPr lang="zh-TW" altLang="en-US" smtClean="0"/>
              <a:t>2019/3/19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B2AA379-77FB-45B1-99B6-12E7566642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EC42BD1-1EC2-49A7-938B-BEEBF5D4D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32C84-7B83-4674-A966-9004A28357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424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ifiproject.hwacom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47.png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mp"/><Relationship Id="rId5" Type="http://schemas.openxmlformats.org/officeDocument/2006/relationships/image" Target="../media/image7.tmp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A208624D-B6FE-4055-A39A-112F2C89D7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solidFill>
                  <a:srgbClr val="FFFFFF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前瞻網路更新佈線</a:t>
            </a:r>
            <a:r>
              <a:rPr lang="en-US" altLang="zh-TW" sz="4000" dirty="0">
                <a:solidFill>
                  <a:srgbClr val="FFFFFF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/>
            </a:r>
            <a:br>
              <a:rPr lang="en-US" altLang="zh-TW" sz="4000" dirty="0">
                <a:solidFill>
                  <a:srgbClr val="FFFFFF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</a:br>
            <a:r>
              <a:rPr lang="zh-TW" altLang="en-US" sz="4000" dirty="0">
                <a:solidFill>
                  <a:srgbClr val="FFFFFF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示範點說明</a:t>
            </a:r>
          </a:p>
        </p:txBody>
      </p:sp>
    </p:spTree>
    <p:extLst>
      <p:ext uri="{BB962C8B-B14F-4D97-AF65-F5344CB8AC3E}">
        <p14:creationId xmlns:p14="http://schemas.microsoft.com/office/powerpoint/2010/main" val="771893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12223" cy="5199652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舊</a:t>
            </a:r>
            <a:r>
              <a:rPr lang="en-US" altLang="zh-TW" dirty="0"/>
              <a:t>AP</a:t>
            </a:r>
            <a:r>
              <a:rPr lang="zh-TW" altLang="en-US" dirty="0"/>
              <a:t>移動科任教室佈線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824"/>
          <a:stretch/>
        </p:blipFill>
        <p:spPr>
          <a:xfrm>
            <a:off x="1903928" y="365126"/>
            <a:ext cx="4771192" cy="5100492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640"/>
          <a:stretch/>
        </p:blipFill>
        <p:spPr>
          <a:xfrm>
            <a:off x="6828625" y="365125"/>
            <a:ext cx="4760307" cy="5100492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9963282" y="3615827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5008104" y="4410574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/>
          <p:cNvCxnSpPr/>
          <p:nvPr/>
        </p:nvCxnSpPr>
        <p:spPr>
          <a:xfrm flipH="1" flipV="1">
            <a:off x="4127863" y="3538663"/>
            <a:ext cx="1056664" cy="105252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35CF4AF-ABAF-4569-8F94-6078B4B65CCE}"/>
              </a:ext>
            </a:extLst>
          </p:cNvPr>
          <p:cNvSpPr txBox="1"/>
          <p:nvPr/>
        </p:nvSpPr>
        <p:spPr>
          <a:xfrm>
            <a:off x="2185405" y="5564777"/>
            <a:ext cx="45664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網點處垂直往上</a:t>
            </a:r>
            <a:r>
              <a:rPr lang="en-US" altLang="zh-TW" sz="320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2</a:t>
            </a:r>
            <a:r>
              <a:rPr lang="zh-TW" altLang="en-US" sz="320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公尺</a:t>
            </a:r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內</a:t>
            </a:r>
            <a:endParaRPr lang="en-US" altLang="zh-TW" sz="3200" dirty="0">
              <a:solidFill>
                <a:srgbClr val="FF0000"/>
              </a:solidFill>
              <a:latin typeface="文鼎中黑" panose="020B0609000000000000" pitchFamily="49" charset="-120"/>
              <a:ea typeface="文鼎中黑" panose="020B0609000000000000" pitchFamily="49" charset="-120"/>
            </a:endParaRPr>
          </a:p>
          <a:p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不配管、不配電</a:t>
            </a:r>
          </a:p>
        </p:txBody>
      </p:sp>
    </p:spTree>
    <p:extLst>
      <p:ext uri="{BB962C8B-B14F-4D97-AF65-F5344CB8AC3E}">
        <p14:creationId xmlns:p14="http://schemas.microsoft.com/office/powerpoint/2010/main" val="3737042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89984" y="306341"/>
            <a:ext cx="912223" cy="5199652"/>
          </a:xfrm>
        </p:spPr>
        <p:txBody>
          <a:bodyPr>
            <a:normAutofit/>
          </a:bodyPr>
          <a:lstStyle/>
          <a:p>
            <a:r>
              <a:rPr lang="zh-TW" altLang="en-US" dirty="0"/>
              <a:t>舊機櫃移動</a:t>
            </a:r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F287BA48-91D3-4045-B3CA-13093F14A5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0543" y="2240279"/>
            <a:ext cx="5486401" cy="4114801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A2CB19F4-3168-4F60-A053-CDDE4B30E5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738" y="365125"/>
            <a:ext cx="5486401" cy="4114801"/>
          </a:xfrm>
          <a:prstGeom prst="rect">
            <a:avLst/>
          </a:prstGeom>
        </p:spPr>
      </p:pic>
      <p:cxnSp>
        <p:nvCxnSpPr>
          <p:cNvPr id="5" name="直線單箭頭接點 4">
            <a:extLst>
              <a:ext uri="{FF2B5EF4-FFF2-40B4-BE49-F238E27FC236}">
                <a16:creationId xmlns:a16="http://schemas.microsoft.com/office/drawing/2014/main" id="{5C991F5E-C3EB-493B-A5ED-45E803C6B474}"/>
              </a:ext>
            </a:extLst>
          </p:cNvPr>
          <p:cNvCxnSpPr>
            <a:cxnSpLocks/>
          </p:cNvCxnSpPr>
          <p:nvPr/>
        </p:nvCxnSpPr>
        <p:spPr>
          <a:xfrm flipV="1">
            <a:off x="2399251" y="2240280"/>
            <a:ext cx="2640085" cy="55325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604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89984" y="306341"/>
            <a:ext cx="912223" cy="5199652"/>
          </a:xfrm>
        </p:spPr>
        <p:txBody>
          <a:bodyPr>
            <a:normAutofit/>
          </a:bodyPr>
          <a:lstStyle/>
          <a:p>
            <a:r>
              <a:rPr lang="zh-TW" altLang="en-US" dirty="0"/>
              <a:t>新增機櫃移動</a:t>
            </a:r>
            <a:r>
              <a:rPr lang="en-US" altLang="zh-TW" dirty="0"/>
              <a:t/>
            </a:r>
            <a:br>
              <a:rPr lang="en-US" altLang="zh-TW" dirty="0"/>
            </a:b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75E7B68-B030-494A-8C90-97864EEA6A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6223" y="306341"/>
            <a:ext cx="7672251" cy="575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7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57022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16" b="9820"/>
          <a:stretch>
            <a:fillRect/>
          </a:stretch>
        </p:blipFill>
        <p:spPr>
          <a:xfrm>
            <a:off x="0" y="3808676"/>
            <a:ext cx="12192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4" name="標題 3">
            <a:extLst>
              <a:ext uri="{FF2B5EF4-FFF2-40B4-BE49-F238E27FC236}">
                <a16:creationId xmlns:a16="http://schemas.microsoft.com/office/drawing/2014/main" id="{D5521396-3CD4-4423-8EEA-717FDA34E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484" y="1191796"/>
            <a:ext cx="10021446" cy="2976344"/>
          </a:xfrm>
        </p:spPr>
        <p:txBody>
          <a:bodyPr anchor="ctr">
            <a:normAutofit/>
          </a:bodyPr>
          <a:lstStyle/>
          <a:p>
            <a:pPr algn="l"/>
            <a:r>
              <a:rPr lang="zh-TW" altLang="en-US" sz="6600">
                <a:solidFill>
                  <a:srgbClr val="FFFFFF"/>
                </a:solidFill>
              </a:rPr>
              <a:t>秀山國小缺失案例</a:t>
            </a:r>
          </a:p>
        </p:txBody>
      </p:sp>
    </p:spTree>
    <p:extLst>
      <p:ext uri="{BB962C8B-B14F-4D97-AF65-F5344CB8AC3E}">
        <p14:creationId xmlns:p14="http://schemas.microsoft.com/office/powerpoint/2010/main" val="3734052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F9817F8-03CE-489C-B549-984279CABD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8351" y="404959"/>
            <a:ext cx="4536061" cy="6048082"/>
          </a:xfr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E33D61A6-7927-47EA-A024-227ED1C58E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4041" y="404959"/>
            <a:ext cx="4447903" cy="6048082"/>
          </a:xfrm>
          <a:prstGeom prst="rect">
            <a:avLst/>
          </a:prstGeom>
        </p:spPr>
      </p:pic>
      <p:sp>
        <p:nvSpPr>
          <p:cNvPr id="8" name="橢圓 7">
            <a:extLst>
              <a:ext uri="{FF2B5EF4-FFF2-40B4-BE49-F238E27FC236}">
                <a16:creationId xmlns:a16="http://schemas.microsoft.com/office/drawing/2014/main" id="{0C23B4F3-0C07-4DC8-8930-8312F9A742AC}"/>
              </a:ext>
            </a:extLst>
          </p:cNvPr>
          <p:cNvSpPr/>
          <p:nvPr/>
        </p:nvSpPr>
        <p:spPr>
          <a:xfrm>
            <a:off x="8633245" y="3148236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87BEE97D-8D19-4576-962B-211F96C170B7}"/>
              </a:ext>
            </a:extLst>
          </p:cNvPr>
          <p:cNvSpPr/>
          <p:nvPr/>
        </p:nvSpPr>
        <p:spPr>
          <a:xfrm>
            <a:off x="3053328" y="2941317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0037639D-A872-44FC-A23E-D884D5AA3585}"/>
              </a:ext>
            </a:extLst>
          </p:cNvPr>
          <p:cNvSpPr txBox="1"/>
          <p:nvPr/>
        </p:nvSpPr>
        <p:spPr>
          <a:xfrm>
            <a:off x="385997" y="2353886"/>
            <a:ext cx="6720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垂直管沒有固定</a:t>
            </a:r>
          </a:p>
        </p:txBody>
      </p:sp>
    </p:spTree>
    <p:extLst>
      <p:ext uri="{BB962C8B-B14F-4D97-AF65-F5344CB8AC3E}">
        <p14:creationId xmlns:p14="http://schemas.microsoft.com/office/powerpoint/2010/main" val="1319287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A55E762-5D58-491F-B042-76364C67A6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445" y="340359"/>
            <a:ext cx="4809853" cy="6413137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28D18B74-77F9-498D-A04F-7CB6263EEC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805" y="340359"/>
            <a:ext cx="4682491" cy="6243321"/>
          </a:xfrm>
          <a:prstGeom prst="rect">
            <a:avLst/>
          </a:prstGeom>
        </p:spPr>
      </p:pic>
      <p:sp>
        <p:nvSpPr>
          <p:cNvPr id="11" name="橢圓 10">
            <a:extLst>
              <a:ext uri="{FF2B5EF4-FFF2-40B4-BE49-F238E27FC236}">
                <a16:creationId xmlns:a16="http://schemas.microsoft.com/office/drawing/2014/main" id="{795F0499-0550-46FF-B38A-B39386E69D04}"/>
              </a:ext>
            </a:extLst>
          </p:cNvPr>
          <p:cNvSpPr/>
          <p:nvPr/>
        </p:nvSpPr>
        <p:spPr>
          <a:xfrm>
            <a:off x="3541701" y="2328944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D3B855A6-EF19-48B6-B77F-669FC149694D}"/>
              </a:ext>
            </a:extLst>
          </p:cNvPr>
          <p:cNvSpPr/>
          <p:nvPr/>
        </p:nvSpPr>
        <p:spPr>
          <a:xfrm>
            <a:off x="3891371" y="5403273"/>
            <a:ext cx="586954" cy="55764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925E82DE-2ACB-4365-AC5F-E8CC523E215E}"/>
              </a:ext>
            </a:extLst>
          </p:cNvPr>
          <p:cNvSpPr/>
          <p:nvPr/>
        </p:nvSpPr>
        <p:spPr>
          <a:xfrm>
            <a:off x="8068674" y="974662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1658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FC0B160-CDE3-439B-BC78-8CEA1F17C2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1314" y="384942"/>
            <a:ext cx="4496343" cy="5995124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D380D64-C645-48FC-A65A-6D7DFE22C9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8986" y="384941"/>
            <a:ext cx="4496344" cy="5995125"/>
          </a:xfrm>
          <a:prstGeom prst="rect">
            <a:avLst/>
          </a:prstGeom>
        </p:spPr>
      </p:pic>
      <p:sp>
        <p:nvSpPr>
          <p:cNvPr id="9" name="橢圓 8">
            <a:extLst>
              <a:ext uri="{FF2B5EF4-FFF2-40B4-BE49-F238E27FC236}">
                <a16:creationId xmlns:a16="http://schemas.microsoft.com/office/drawing/2014/main" id="{AD6B62DC-7055-4FF5-A35F-27E4E8DA6EA4}"/>
              </a:ext>
            </a:extLst>
          </p:cNvPr>
          <p:cNvSpPr/>
          <p:nvPr/>
        </p:nvSpPr>
        <p:spPr>
          <a:xfrm>
            <a:off x="2918247" y="2048390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280E5467-997B-4360-9C70-00B8206EF787}"/>
              </a:ext>
            </a:extLst>
          </p:cNvPr>
          <p:cNvSpPr/>
          <p:nvPr/>
        </p:nvSpPr>
        <p:spPr>
          <a:xfrm>
            <a:off x="8155264" y="2432853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4153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00D64F2-732E-4D33-B79F-128EF4D13D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7171" y="0"/>
            <a:ext cx="5143500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58B5DB05-7352-4EF8-9975-4B50EF64CB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751" y="0"/>
            <a:ext cx="5143500" cy="6858000"/>
          </a:xfrm>
          <a:prstGeom prst="rect">
            <a:avLst/>
          </a:prstGeom>
        </p:spPr>
      </p:pic>
      <p:sp>
        <p:nvSpPr>
          <p:cNvPr id="10" name="橢圓 9">
            <a:extLst>
              <a:ext uri="{FF2B5EF4-FFF2-40B4-BE49-F238E27FC236}">
                <a16:creationId xmlns:a16="http://schemas.microsoft.com/office/drawing/2014/main" id="{7DE85093-8F4C-468F-BF4D-92427FCD390C}"/>
              </a:ext>
            </a:extLst>
          </p:cNvPr>
          <p:cNvSpPr/>
          <p:nvPr/>
        </p:nvSpPr>
        <p:spPr>
          <a:xfrm>
            <a:off x="3209192" y="1860505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A71C5907-3B36-41CF-8402-251AB0C9BC0C}"/>
              </a:ext>
            </a:extLst>
          </p:cNvPr>
          <p:cNvSpPr/>
          <p:nvPr/>
        </p:nvSpPr>
        <p:spPr>
          <a:xfrm>
            <a:off x="8691238" y="2613155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4487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DDD2786-7A3F-488B-AADD-41312A9A2C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092" y="328036"/>
            <a:ext cx="5327691" cy="399576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2DBA7A1E-8CF3-458A-B042-A47595B0A6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84" t="25853" b="8116"/>
          <a:stretch/>
        </p:blipFill>
        <p:spPr>
          <a:xfrm>
            <a:off x="6385783" y="2181497"/>
            <a:ext cx="5810571" cy="3995769"/>
          </a:xfrm>
          <a:prstGeom prst="rect">
            <a:avLst/>
          </a:prstGeom>
        </p:spPr>
      </p:pic>
      <p:sp>
        <p:nvSpPr>
          <p:cNvPr id="10" name="橢圓 9">
            <a:extLst>
              <a:ext uri="{FF2B5EF4-FFF2-40B4-BE49-F238E27FC236}">
                <a16:creationId xmlns:a16="http://schemas.microsoft.com/office/drawing/2014/main" id="{62B98E5F-2E8D-44C0-B37F-F42C8A8912F8}"/>
              </a:ext>
            </a:extLst>
          </p:cNvPr>
          <p:cNvSpPr/>
          <p:nvPr/>
        </p:nvSpPr>
        <p:spPr>
          <a:xfrm>
            <a:off x="6775351" y="2325920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CDBD2F01-B77C-4F71-9BDA-8A6CCB4B742C}"/>
              </a:ext>
            </a:extLst>
          </p:cNvPr>
          <p:cNvSpPr/>
          <p:nvPr/>
        </p:nvSpPr>
        <p:spPr>
          <a:xfrm>
            <a:off x="3198846" y="1314538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614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378BC2E-68DF-426A-BF24-DE2D55E558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272" y="0"/>
            <a:ext cx="5143500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9DA4AD78-1C47-4838-8515-863E68243A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393" y="0"/>
            <a:ext cx="5143500" cy="6858000"/>
          </a:xfrm>
          <a:prstGeom prst="rect">
            <a:avLst/>
          </a:prstGeom>
        </p:spPr>
      </p:pic>
      <p:sp>
        <p:nvSpPr>
          <p:cNvPr id="9" name="橢圓 8">
            <a:extLst>
              <a:ext uri="{FF2B5EF4-FFF2-40B4-BE49-F238E27FC236}">
                <a16:creationId xmlns:a16="http://schemas.microsoft.com/office/drawing/2014/main" id="{A91949F0-A06B-44E3-801E-A6E09780FFAD}"/>
              </a:ext>
            </a:extLst>
          </p:cNvPr>
          <p:cNvSpPr/>
          <p:nvPr/>
        </p:nvSpPr>
        <p:spPr>
          <a:xfrm>
            <a:off x="3365101" y="1740565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36E4CC9F-8CC8-4DEA-A5AA-80E817B93880}"/>
              </a:ext>
            </a:extLst>
          </p:cNvPr>
          <p:cNvSpPr/>
          <p:nvPr/>
        </p:nvSpPr>
        <p:spPr>
          <a:xfrm>
            <a:off x="8924237" y="1975050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5711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5E56560-F47E-4D39-B156-9D9F7AB30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053641"/>
            <a:ext cx="3669161" cy="2760098"/>
          </a:xfrm>
        </p:spPr>
        <p:txBody>
          <a:bodyPr>
            <a:normAutofit/>
          </a:bodyPr>
          <a:lstStyle/>
          <a:p>
            <a:r>
              <a:rPr lang="zh-TW" altLang="en-US" b="1" dirty="0">
                <a:solidFill>
                  <a:srgbClr val="FFFFFF"/>
                </a:solidFill>
              </a:rPr>
              <a:t>階段審核網站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DF58B29-E74F-4047-AA59-3DB90F1F4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545" y="720321"/>
            <a:ext cx="5603679" cy="2075642"/>
          </a:xfrm>
        </p:spPr>
        <p:txBody>
          <a:bodyPr anchor="ctr">
            <a:normAutofit/>
          </a:bodyPr>
          <a:lstStyle/>
          <a:p>
            <a:r>
              <a:rPr lang="en-US" altLang="zh-TW" sz="2400" dirty="0">
                <a:solidFill>
                  <a:srgbClr val="000000"/>
                </a:solidFill>
                <a:hlinkClick r:id="rId3"/>
              </a:rPr>
              <a:t>http://wifiproject.hwacom.com</a:t>
            </a:r>
            <a:endParaRPr lang="en-US" altLang="zh-TW" sz="2400" dirty="0">
              <a:solidFill>
                <a:srgbClr val="000000"/>
              </a:solidFill>
            </a:endParaRPr>
          </a:p>
          <a:p>
            <a:r>
              <a:rPr lang="zh-TW" altLang="en-US" sz="2400" dirty="0">
                <a:solidFill>
                  <a:srgbClr val="000000"/>
                </a:solidFill>
              </a:rPr>
              <a:t>學校</a:t>
            </a:r>
            <a:r>
              <a:rPr lang="en-US" altLang="zh-TW" sz="2400" dirty="0">
                <a:solidFill>
                  <a:srgbClr val="000000"/>
                </a:solidFill>
              </a:rPr>
              <a:t>ID</a:t>
            </a:r>
            <a:r>
              <a:rPr lang="zh-TW" altLang="en-US" sz="2400" dirty="0">
                <a:solidFill>
                  <a:srgbClr val="000000"/>
                </a:solidFill>
              </a:rPr>
              <a:t>登入</a:t>
            </a:r>
            <a:r>
              <a:rPr lang="en-US" altLang="zh-TW" sz="2400" dirty="0">
                <a:solidFill>
                  <a:srgbClr val="000000"/>
                </a:solidFill>
              </a:rPr>
              <a:t>-</a:t>
            </a:r>
            <a:r>
              <a:rPr lang="zh-TW" altLang="en-US" sz="2400" dirty="0">
                <a:solidFill>
                  <a:srgbClr val="000000"/>
                </a:solidFill>
              </a:rPr>
              <a:t>如秀山</a:t>
            </a:r>
            <a:r>
              <a:rPr lang="en-US" altLang="zh-TW" sz="2400" dirty="0">
                <a:solidFill>
                  <a:srgbClr val="000000"/>
                </a:solidFill>
              </a:rPr>
              <a:t>:014636(</a:t>
            </a:r>
            <a:r>
              <a:rPr lang="zh-TW" altLang="en-US" sz="2400" dirty="0">
                <a:solidFill>
                  <a:srgbClr val="000000"/>
                </a:solidFill>
              </a:rPr>
              <a:t>密碼同帳號</a:t>
            </a:r>
            <a:r>
              <a:rPr lang="en-US" altLang="zh-TW" sz="2400" dirty="0">
                <a:solidFill>
                  <a:srgbClr val="000000"/>
                </a:solidFill>
              </a:rPr>
              <a:t>)</a:t>
            </a:r>
          </a:p>
          <a:p>
            <a:r>
              <a:rPr lang="zh-TW" altLang="en-US" sz="2400" dirty="0">
                <a:solidFill>
                  <a:srgbClr val="000000"/>
                </a:solidFill>
              </a:rPr>
              <a:t>留言紀錄使用</a:t>
            </a:r>
            <a:endParaRPr lang="en-US" altLang="zh-TW" sz="2400" dirty="0">
              <a:solidFill>
                <a:srgbClr val="000000"/>
              </a:solidFill>
            </a:endParaRPr>
          </a:p>
          <a:p>
            <a:endParaRPr lang="zh-TW" altLang="en-US" sz="2400" dirty="0">
              <a:solidFill>
                <a:srgbClr val="000000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082111" y="2435628"/>
            <a:ext cx="54597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http://wifiproject.hwacom.com/</a:t>
            </a:r>
          </a:p>
          <a:p>
            <a:r>
              <a:rPr lang="zh-TW" altLang="en-US" dirty="0"/>
              <a:t>審核網址請使用</a:t>
            </a:r>
            <a:r>
              <a:rPr lang="en-US" altLang="zh-TW" dirty="0"/>
              <a:t>Google </a:t>
            </a:r>
            <a:r>
              <a:rPr lang="zh-TW" altLang="en-US" dirty="0"/>
              <a:t>瀏覽器</a:t>
            </a:r>
          </a:p>
          <a:p>
            <a:endParaRPr lang="zh-TW" altLang="en-US" dirty="0"/>
          </a:p>
          <a:p>
            <a:r>
              <a:rPr lang="zh-TW" altLang="en-US" dirty="0"/>
              <a:t>帳戶密碼</a:t>
            </a:r>
            <a:r>
              <a:rPr lang="en-US" altLang="zh-TW" dirty="0"/>
              <a:t>:</a:t>
            </a:r>
            <a:r>
              <a:rPr lang="zh-TW" altLang="en-US" dirty="0"/>
              <a:t>學校代碼</a:t>
            </a:r>
          </a:p>
          <a:p>
            <a:r>
              <a:rPr lang="zh-TW" altLang="en-US" dirty="0"/>
              <a:t>例如秀山</a:t>
            </a:r>
            <a:r>
              <a:rPr lang="en-US" altLang="zh-TW" dirty="0"/>
              <a:t>:014636/014636</a:t>
            </a:r>
          </a:p>
          <a:p>
            <a:r>
              <a:rPr lang="en-US" altLang="zh-TW" dirty="0"/>
              <a:t>1.</a:t>
            </a:r>
            <a:r>
              <a:rPr lang="zh-TW" altLang="en-US" dirty="0"/>
              <a:t>初次進入會需要更改密碼</a:t>
            </a:r>
          </a:p>
          <a:p>
            <a:r>
              <a:rPr lang="en-US" altLang="zh-TW" dirty="0"/>
              <a:t>2.</a:t>
            </a:r>
            <a:r>
              <a:rPr lang="zh-TW" altLang="en-US" dirty="0"/>
              <a:t>後續會勘資料就請組長逐一以階段進入審核</a:t>
            </a:r>
          </a:p>
          <a:p>
            <a:r>
              <a:rPr lang="en-US" altLang="zh-TW" dirty="0"/>
              <a:t>3.</a:t>
            </a:r>
            <a:r>
              <a:rPr lang="zh-TW" altLang="en-US" dirty="0"/>
              <a:t>階段審核分為三大部分</a:t>
            </a:r>
          </a:p>
          <a:p>
            <a:r>
              <a:rPr lang="zh-TW" altLang="en-US" dirty="0"/>
              <a:t>   </a:t>
            </a:r>
            <a:r>
              <a:rPr lang="en-US" altLang="zh-TW" dirty="0"/>
              <a:t>I(</a:t>
            </a:r>
            <a:r>
              <a:rPr lang="zh-TW" altLang="en-US" dirty="0"/>
              <a:t>會勘資料審核，審過才可進場動工</a:t>
            </a:r>
            <a:r>
              <a:rPr lang="en-US" altLang="zh-TW" dirty="0"/>
              <a:t>)</a:t>
            </a:r>
          </a:p>
          <a:p>
            <a:r>
              <a:rPr lang="en-US" altLang="zh-TW" dirty="0"/>
              <a:t>   II(</a:t>
            </a:r>
            <a:r>
              <a:rPr lang="zh-TW" altLang="en-US" dirty="0"/>
              <a:t>第一階段完工資料審核</a:t>
            </a:r>
            <a:r>
              <a:rPr lang="en-US" altLang="zh-TW" dirty="0"/>
              <a:t>)</a:t>
            </a:r>
          </a:p>
          <a:p>
            <a:r>
              <a:rPr lang="en-US" altLang="zh-TW" dirty="0"/>
              <a:t>   III(</a:t>
            </a:r>
            <a:r>
              <a:rPr lang="zh-TW" altLang="en-US" dirty="0"/>
              <a:t>第二階段完工審核</a:t>
            </a:r>
            <a:r>
              <a:rPr lang="en-US" altLang="zh-TW" dirty="0"/>
              <a:t>)</a:t>
            </a:r>
          </a:p>
          <a:p>
            <a:r>
              <a:rPr lang="en-US" altLang="zh-TW" dirty="0"/>
              <a:t>4.</a:t>
            </a:r>
            <a:r>
              <a:rPr lang="zh-TW" altLang="en-US" dirty="0"/>
              <a:t>以上審核機制，有兩關，第一關校方組長要先審核</a:t>
            </a:r>
          </a:p>
          <a:p>
            <a:r>
              <a:rPr lang="zh-TW" altLang="en-US" dirty="0"/>
              <a:t>  通過確認，第二關，李煒老師審核通過，才算完整通過</a:t>
            </a:r>
          </a:p>
        </p:txBody>
      </p:sp>
    </p:spTree>
    <p:extLst>
      <p:ext uri="{BB962C8B-B14F-4D97-AF65-F5344CB8AC3E}">
        <p14:creationId xmlns:p14="http://schemas.microsoft.com/office/powerpoint/2010/main" val="2221247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0A6E22A-4A84-42F0-8DBE-2B126CBC16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867" y="0"/>
            <a:ext cx="514350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1575F3C0-9AE1-42D6-8D27-3D3D6BCAF7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751" y="0"/>
            <a:ext cx="5143500" cy="6858000"/>
          </a:xfrm>
          <a:prstGeom prst="rect">
            <a:avLst/>
          </a:prstGeom>
        </p:spPr>
      </p:pic>
      <p:sp>
        <p:nvSpPr>
          <p:cNvPr id="9" name="橢圓 8">
            <a:extLst>
              <a:ext uri="{FF2B5EF4-FFF2-40B4-BE49-F238E27FC236}">
                <a16:creationId xmlns:a16="http://schemas.microsoft.com/office/drawing/2014/main" id="{B26656E6-BC38-430E-8A05-173FC9AEAF19}"/>
              </a:ext>
            </a:extLst>
          </p:cNvPr>
          <p:cNvSpPr/>
          <p:nvPr/>
        </p:nvSpPr>
        <p:spPr>
          <a:xfrm>
            <a:off x="2377964" y="2156202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B7D2ECDA-2FD7-4FAA-90B3-47D7EB7CC260}"/>
              </a:ext>
            </a:extLst>
          </p:cNvPr>
          <p:cNvSpPr/>
          <p:nvPr/>
        </p:nvSpPr>
        <p:spPr>
          <a:xfrm>
            <a:off x="8526969" y="836556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8076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1776542-8E14-42BE-B9FC-D3349E59FC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749" y="2220686"/>
            <a:ext cx="5939245" cy="445443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1F2A0C4B-01EB-479E-9974-A6FA56F22F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862501" y="857250"/>
            <a:ext cx="6858000" cy="5143500"/>
          </a:xfrm>
          <a:prstGeom prst="rect">
            <a:avLst/>
          </a:prstGeom>
        </p:spPr>
      </p:pic>
      <p:sp>
        <p:nvSpPr>
          <p:cNvPr id="9" name="橢圓 8">
            <a:extLst>
              <a:ext uri="{FF2B5EF4-FFF2-40B4-BE49-F238E27FC236}">
                <a16:creationId xmlns:a16="http://schemas.microsoft.com/office/drawing/2014/main" id="{367540F1-A60B-47A4-B45B-879491A85C8C}"/>
              </a:ext>
            </a:extLst>
          </p:cNvPr>
          <p:cNvSpPr/>
          <p:nvPr/>
        </p:nvSpPr>
        <p:spPr>
          <a:xfrm>
            <a:off x="4566937" y="4286338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9B9EB461-1F27-416B-BD7F-51BB84726669}"/>
              </a:ext>
            </a:extLst>
          </p:cNvPr>
          <p:cNvSpPr/>
          <p:nvPr/>
        </p:nvSpPr>
        <p:spPr>
          <a:xfrm>
            <a:off x="7666937" y="2364020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2445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1964D2F-BE52-4D17-A659-D6DAF2DBAF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502" y="0"/>
            <a:ext cx="5143500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DAF38755-5FF3-4546-A73C-40B166C19D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6090" y="0"/>
            <a:ext cx="5143500" cy="6858000"/>
          </a:xfrm>
          <a:prstGeom prst="rect">
            <a:avLst/>
          </a:prstGeom>
        </p:spPr>
      </p:pic>
      <p:sp>
        <p:nvSpPr>
          <p:cNvPr id="9" name="橢圓 8">
            <a:extLst>
              <a:ext uri="{FF2B5EF4-FFF2-40B4-BE49-F238E27FC236}">
                <a16:creationId xmlns:a16="http://schemas.microsoft.com/office/drawing/2014/main" id="{1AF07F52-78E4-424E-A9B7-6E87914AC396}"/>
              </a:ext>
            </a:extLst>
          </p:cNvPr>
          <p:cNvSpPr/>
          <p:nvPr/>
        </p:nvSpPr>
        <p:spPr>
          <a:xfrm>
            <a:off x="4767873" y="2676349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A1029781-FD86-4639-86AA-9F86C43F1CF2}"/>
              </a:ext>
            </a:extLst>
          </p:cNvPr>
          <p:cNvSpPr/>
          <p:nvPr/>
        </p:nvSpPr>
        <p:spPr>
          <a:xfrm>
            <a:off x="2856722" y="1688611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B66E964F-6A6F-4BD5-BC00-F86D94E3F58D}"/>
              </a:ext>
            </a:extLst>
          </p:cNvPr>
          <p:cNvSpPr/>
          <p:nvPr/>
        </p:nvSpPr>
        <p:spPr>
          <a:xfrm>
            <a:off x="8165700" y="1563919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24E05CFE-912B-4736-839D-40E6467394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647" t="13420" r="38535" b="76117"/>
          <a:stretch/>
        </p:blipFill>
        <p:spPr>
          <a:xfrm>
            <a:off x="8245243" y="3788781"/>
            <a:ext cx="1529064" cy="1076382"/>
          </a:xfrm>
          <a:prstGeom prst="rect">
            <a:avLst/>
          </a:prstGeom>
        </p:spPr>
      </p:pic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C51EAC3E-C474-481B-93D8-B5124DC0F8E1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8930231" y="3069219"/>
            <a:ext cx="79544" cy="71956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8090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2D6EFE9-724A-4A2B-954F-71BD9799E2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162" y="0"/>
            <a:ext cx="5141180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EC928C9B-48F2-469D-9C15-955DFEF64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024" y="0"/>
            <a:ext cx="514118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缺失圖</a:t>
            </a: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1AF07F52-78E4-424E-A9B7-6E87914AC396}"/>
              </a:ext>
            </a:extLst>
          </p:cNvPr>
          <p:cNvSpPr/>
          <p:nvPr/>
        </p:nvSpPr>
        <p:spPr>
          <a:xfrm>
            <a:off x="2856722" y="5169389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B66E964F-6A6F-4BD5-BC00-F86D94E3F58D}"/>
              </a:ext>
            </a:extLst>
          </p:cNvPr>
          <p:cNvSpPr/>
          <p:nvPr/>
        </p:nvSpPr>
        <p:spPr>
          <a:xfrm>
            <a:off x="8325091" y="3896058"/>
            <a:ext cx="1529063" cy="15053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C51EAC3E-C474-481B-93D8-B5124DC0F8E1}"/>
              </a:ext>
            </a:extLst>
          </p:cNvPr>
          <p:cNvCxnSpPr>
            <a:cxnSpLocks/>
          </p:cNvCxnSpPr>
          <p:nvPr/>
        </p:nvCxnSpPr>
        <p:spPr>
          <a:xfrm>
            <a:off x="9335278" y="2474350"/>
            <a:ext cx="79544" cy="71956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BB672D7A-6F69-4423-8D3D-DDCC0468EA73}"/>
              </a:ext>
            </a:extLst>
          </p:cNvPr>
          <p:cNvSpPr txBox="1"/>
          <p:nvPr/>
        </p:nvSpPr>
        <p:spPr>
          <a:xfrm>
            <a:off x="2185706" y="5401359"/>
            <a:ext cx="672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軟管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F78C9E22-1038-4431-B384-3024B1C6FC22}"/>
              </a:ext>
            </a:extLst>
          </p:cNvPr>
          <p:cNvSpPr txBox="1"/>
          <p:nvPr/>
        </p:nvSpPr>
        <p:spPr>
          <a:xfrm>
            <a:off x="5014850" y="2890391"/>
            <a:ext cx="672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CD</a:t>
            </a:r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管</a:t>
            </a: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87A740F7-F132-49CB-BD68-C356FFEAE973}"/>
              </a:ext>
            </a:extLst>
          </p:cNvPr>
          <p:cNvSpPr txBox="1"/>
          <p:nvPr/>
        </p:nvSpPr>
        <p:spPr>
          <a:xfrm>
            <a:off x="8999230" y="412247"/>
            <a:ext cx="6720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CD</a:t>
            </a:r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管內黑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7F2F13DA-9EB2-4533-8608-D731533C650F}"/>
              </a:ext>
            </a:extLst>
          </p:cNvPr>
          <p:cNvSpPr txBox="1"/>
          <p:nvPr/>
        </p:nvSpPr>
        <p:spPr>
          <a:xfrm>
            <a:off x="7566328" y="3692062"/>
            <a:ext cx="6720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同色為軟管</a:t>
            </a:r>
          </a:p>
        </p:txBody>
      </p:sp>
    </p:spTree>
    <p:extLst>
      <p:ext uri="{BB962C8B-B14F-4D97-AF65-F5344CB8AC3E}">
        <p14:creationId xmlns:p14="http://schemas.microsoft.com/office/powerpoint/2010/main" val="1705389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57022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16" b="9820"/>
          <a:stretch>
            <a:fillRect/>
          </a:stretch>
        </p:blipFill>
        <p:spPr>
          <a:xfrm>
            <a:off x="0" y="3808676"/>
            <a:ext cx="12192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5" name="標題 4">
            <a:extLst>
              <a:ext uri="{FF2B5EF4-FFF2-40B4-BE49-F238E27FC236}">
                <a16:creationId xmlns:a16="http://schemas.microsoft.com/office/drawing/2014/main" id="{6B9B06F8-A07A-4A70-B95E-7B87BB8CF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484" y="1191796"/>
            <a:ext cx="10021446" cy="2976344"/>
          </a:xfrm>
        </p:spPr>
        <p:txBody>
          <a:bodyPr anchor="ctr">
            <a:normAutofit/>
          </a:bodyPr>
          <a:lstStyle/>
          <a:p>
            <a:pPr algn="l"/>
            <a:r>
              <a:rPr lang="zh-TW" altLang="en-US" sz="6600">
                <a:solidFill>
                  <a:srgbClr val="FFFFFF"/>
                </a:solidFill>
              </a:rPr>
              <a:t>修改後</a:t>
            </a:r>
          </a:p>
        </p:txBody>
      </p:sp>
    </p:spTree>
    <p:extLst>
      <p:ext uri="{BB962C8B-B14F-4D97-AF65-F5344CB8AC3E}">
        <p14:creationId xmlns:p14="http://schemas.microsoft.com/office/powerpoint/2010/main" val="925668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修正圖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CC57CB9-78DE-47F0-AD8B-867311C0A1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7171" y="0"/>
            <a:ext cx="5143500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B489F3AA-CDA0-4932-9C10-B2A5F16B1A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751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61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修正圖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68E2BA7-01F7-4D58-872E-D4753D2293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751" y="0"/>
            <a:ext cx="5143500" cy="685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1A7039C9-69CC-44F6-8A8D-07B56A269F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714"/>
          <a:stretch/>
        </p:blipFill>
        <p:spPr>
          <a:xfrm>
            <a:off x="874125" y="3780896"/>
            <a:ext cx="4598125" cy="28377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71711D23-0387-4DFB-8129-E196E388F7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965" t="18095" r="37971" b="48572"/>
          <a:stretch/>
        </p:blipFill>
        <p:spPr>
          <a:xfrm>
            <a:off x="2305593" y="268424"/>
            <a:ext cx="2564581" cy="3160576"/>
          </a:xfrm>
          <a:prstGeom prst="rect">
            <a:avLst/>
          </a:prstGeom>
        </p:spPr>
      </p:pic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3481F3F0-0A70-4DF4-8898-4FB21386F122}"/>
              </a:ext>
            </a:extLst>
          </p:cNvPr>
          <p:cNvCxnSpPr>
            <a:cxnSpLocks/>
          </p:cNvCxnSpPr>
          <p:nvPr/>
        </p:nvCxnSpPr>
        <p:spPr>
          <a:xfrm>
            <a:off x="3173187" y="2982191"/>
            <a:ext cx="133795" cy="169129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423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修正圖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BFE9F7C-02CB-4F2C-AA3B-14659A1413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092" y="0"/>
            <a:ext cx="5143500" cy="685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4A6FC2CB-904B-4127-92B5-29B12CA29D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7895" y="0"/>
            <a:ext cx="5143500" cy="6858000"/>
          </a:xfrm>
          <a:prstGeom prst="rect">
            <a:avLst/>
          </a:prstGeom>
        </p:spPr>
      </p:pic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6A607D83-E5AC-42AF-80B7-0AC66D7D84B1}"/>
              </a:ext>
            </a:extLst>
          </p:cNvPr>
          <p:cNvCxnSpPr>
            <a:cxnSpLocks/>
          </p:cNvCxnSpPr>
          <p:nvPr/>
        </p:nvCxnSpPr>
        <p:spPr>
          <a:xfrm>
            <a:off x="2909455" y="3574473"/>
            <a:ext cx="4322618" cy="10390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3790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修正圖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CDA3F34-75AC-434A-A132-9EA6DE9F4B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092" y="2228075"/>
            <a:ext cx="5459977" cy="4094983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C52855F5-EEA3-46EE-8265-58DDAEE169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8069" y="534942"/>
            <a:ext cx="5459977" cy="4094983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6078B201-D6AE-461D-8DDF-01A6E75EE7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424" t="27129" r="20974" b="48381"/>
          <a:stretch/>
        </p:blipFill>
        <p:spPr>
          <a:xfrm>
            <a:off x="2383823" y="357958"/>
            <a:ext cx="2808514" cy="1679530"/>
          </a:xfrm>
          <a:prstGeom prst="rect">
            <a:avLst/>
          </a:prstGeom>
        </p:spPr>
      </p:pic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55350153-104E-45B6-9FD8-433F984139AC}"/>
              </a:ext>
            </a:extLst>
          </p:cNvPr>
          <p:cNvCxnSpPr>
            <a:cxnSpLocks/>
          </p:cNvCxnSpPr>
          <p:nvPr/>
        </p:nvCxnSpPr>
        <p:spPr>
          <a:xfrm flipH="1">
            <a:off x="3721183" y="1559412"/>
            <a:ext cx="170462" cy="226800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075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修正圖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CDB0D35-B404-4E86-A026-5C7D3AADB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751" y="0"/>
            <a:ext cx="5143500" cy="685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E21423AF-0793-4B27-8583-6668A0D5FD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061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1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57022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16" b="9820"/>
          <a:stretch>
            <a:fillRect/>
          </a:stretch>
        </p:blipFill>
        <p:spPr>
          <a:xfrm>
            <a:off x="0" y="3808676"/>
            <a:ext cx="12192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4" name="標題 3">
            <a:extLst>
              <a:ext uri="{FF2B5EF4-FFF2-40B4-BE49-F238E27FC236}">
                <a16:creationId xmlns:a16="http://schemas.microsoft.com/office/drawing/2014/main" id="{3629E7B9-F517-4C64-93F7-92901B934D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484" y="1191796"/>
            <a:ext cx="10021446" cy="2976344"/>
          </a:xfrm>
        </p:spPr>
        <p:txBody>
          <a:bodyPr anchor="ctr">
            <a:normAutofit/>
          </a:bodyPr>
          <a:lstStyle/>
          <a:p>
            <a:pPr algn="l"/>
            <a:r>
              <a:rPr lang="zh-TW" altLang="en-US" sz="6600" b="1" dirty="0">
                <a:solidFill>
                  <a:srgbClr val="FFFFFF"/>
                </a:solidFill>
              </a:rPr>
              <a:t>調查表及切結書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2D7822-5742-4B6A-BC8B-0A733A78F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788" y="5318990"/>
            <a:ext cx="9416898" cy="723670"/>
          </a:xfrm>
        </p:spPr>
        <p:txBody>
          <a:bodyPr anchor="t">
            <a:normAutofit/>
          </a:bodyPr>
          <a:lstStyle/>
          <a:p>
            <a:pPr algn="l"/>
            <a:r>
              <a:rPr lang="zh-TW" altLang="en-US" sz="1800">
                <a:solidFill>
                  <a:srgbClr val="000000"/>
                </a:solidFill>
              </a:rPr>
              <a:t>學校訪查</a:t>
            </a:r>
            <a:r>
              <a:rPr lang="en-US" altLang="zh-TW" sz="1800">
                <a:solidFill>
                  <a:srgbClr val="000000"/>
                </a:solidFill>
              </a:rPr>
              <a:t>:</a:t>
            </a:r>
            <a:r>
              <a:rPr lang="zh-TW" altLang="en-US" sz="1800">
                <a:solidFill>
                  <a:srgbClr val="000000"/>
                </a:solidFill>
              </a:rPr>
              <a:t>華電網人員、工班協助學校完成</a:t>
            </a:r>
          </a:p>
        </p:txBody>
      </p:sp>
    </p:spTree>
    <p:extLst>
      <p:ext uri="{BB962C8B-B14F-4D97-AF65-F5344CB8AC3E}">
        <p14:creationId xmlns:p14="http://schemas.microsoft.com/office/powerpoint/2010/main" val="3204507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314265-E917-40AB-8945-E4A6E4B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49" y="534942"/>
            <a:ext cx="729343" cy="1325563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修正圖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CAC89CE-A2C2-4E51-A695-5E4CF1808C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114" y="0"/>
            <a:ext cx="3857625" cy="6858000"/>
          </a:xfrm>
          <a:prstGeom prst="rect">
            <a:avLst/>
          </a:prstGeom>
        </p:spPr>
      </p:pic>
      <p:sp>
        <p:nvSpPr>
          <p:cNvPr id="7" name="橢圓 6">
            <a:extLst>
              <a:ext uri="{FF2B5EF4-FFF2-40B4-BE49-F238E27FC236}">
                <a16:creationId xmlns:a16="http://schemas.microsoft.com/office/drawing/2014/main" id="{8CBC1E27-9FC0-488B-8D63-6BF9AD16AD4D}"/>
              </a:ext>
            </a:extLst>
          </p:cNvPr>
          <p:cNvSpPr/>
          <p:nvPr/>
        </p:nvSpPr>
        <p:spPr>
          <a:xfrm>
            <a:off x="3864288" y="2935519"/>
            <a:ext cx="1211565" cy="119273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8F37F2E-B7A8-4B42-B46B-F7375683AF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862501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631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57022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16" b="9820"/>
          <a:stretch>
            <a:fillRect/>
          </a:stretch>
        </p:blipFill>
        <p:spPr>
          <a:xfrm>
            <a:off x="0" y="3808676"/>
            <a:ext cx="12192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4" name="標題 3">
            <a:extLst>
              <a:ext uri="{FF2B5EF4-FFF2-40B4-BE49-F238E27FC236}">
                <a16:creationId xmlns:a16="http://schemas.microsoft.com/office/drawing/2014/main" id="{DDC4300E-24BF-4512-8055-523326777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484" y="1191796"/>
            <a:ext cx="10021446" cy="2976344"/>
          </a:xfrm>
        </p:spPr>
        <p:txBody>
          <a:bodyPr anchor="ctr">
            <a:normAutofit/>
          </a:bodyPr>
          <a:lstStyle/>
          <a:p>
            <a:pPr algn="l"/>
            <a:r>
              <a:rPr lang="zh-TW" altLang="en-US" sz="6600">
                <a:solidFill>
                  <a:srgbClr val="FFFFFF"/>
                </a:solidFill>
              </a:rPr>
              <a:t>北新國小缺失案例</a:t>
            </a:r>
          </a:p>
        </p:txBody>
      </p:sp>
    </p:spTree>
    <p:extLst>
      <p:ext uri="{BB962C8B-B14F-4D97-AF65-F5344CB8AC3E}">
        <p14:creationId xmlns:p14="http://schemas.microsoft.com/office/powerpoint/2010/main" val="34325478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96200" y="390237"/>
            <a:ext cx="5955664" cy="681644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pic>
        <p:nvPicPr>
          <p:cNvPr id="7" name="圖片版面配置區 6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4390" y="1903615"/>
            <a:ext cx="7834947" cy="4408234"/>
          </a:xfrm>
          <a:prstGeom prst="rect">
            <a:avLst/>
          </a:prstGeom>
        </p:spPr>
      </p:pic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296200" y="1196829"/>
            <a:ext cx="3932237" cy="1089170"/>
          </a:xfrm>
        </p:spPr>
        <p:txBody>
          <a:bodyPr/>
          <a:lstStyle/>
          <a:p>
            <a:r>
              <a:rPr lang="zh-TW" altLang="en-US" dirty="0"/>
              <a:t>外管使用</a:t>
            </a:r>
            <a:r>
              <a:rPr lang="en-US" altLang="zh-TW" dirty="0"/>
              <a:t>CD</a:t>
            </a:r>
            <a:r>
              <a:rPr lang="zh-TW" altLang="en-US" dirty="0"/>
              <a:t>管線，且入配線盒前網路線外露及用束帶綁束，不符合規定</a:t>
            </a:r>
          </a:p>
        </p:txBody>
      </p:sp>
      <p:sp>
        <p:nvSpPr>
          <p:cNvPr id="2" name="橢圓 1"/>
          <p:cNvSpPr/>
          <p:nvPr/>
        </p:nvSpPr>
        <p:spPr>
          <a:xfrm>
            <a:off x="8620298" y="3426089"/>
            <a:ext cx="681644" cy="68164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92529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29257" y="443929"/>
            <a:ext cx="5562388" cy="728323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395172" y="1245950"/>
            <a:ext cx="3932237" cy="728323"/>
          </a:xfrm>
        </p:spPr>
        <p:txBody>
          <a:bodyPr/>
          <a:lstStyle/>
          <a:p>
            <a:r>
              <a:rPr lang="zh-TW" altLang="en-US" dirty="0"/>
              <a:t>外管使用</a:t>
            </a:r>
            <a:r>
              <a:rPr lang="en-US" altLang="zh-TW" dirty="0"/>
              <a:t>CD</a:t>
            </a:r>
            <a:r>
              <a:rPr lang="zh-TW" altLang="en-US" dirty="0"/>
              <a:t>管線，且入配線盒前網路線外露及用束帶綁束，不符合規定</a:t>
            </a:r>
          </a:p>
        </p:txBody>
      </p:sp>
      <p:pic>
        <p:nvPicPr>
          <p:cNvPr id="3" name="圖片版面配置區 2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79" b="11579"/>
          <a:stretch>
            <a:fillRect/>
          </a:stretch>
        </p:blipFill>
        <p:spPr>
          <a:xfrm>
            <a:off x="1498167" y="2068753"/>
            <a:ext cx="9377440" cy="3862220"/>
          </a:xfrm>
        </p:spPr>
      </p:pic>
      <p:sp>
        <p:nvSpPr>
          <p:cNvPr id="2" name="橢圓 1"/>
          <p:cNvSpPr/>
          <p:nvPr/>
        </p:nvSpPr>
        <p:spPr>
          <a:xfrm>
            <a:off x="8094519" y="3356106"/>
            <a:ext cx="906087" cy="96219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64413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122815" y="402359"/>
            <a:ext cx="5649998" cy="649432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122815" y="1051791"/>
            <a:ext cx="3932237" cy="3811588"/>
          </a:xfrm>
        </p:spPr>
        <p:txBody>
          <a:bodyPr/>
          <a:lstStyle/>
          <a:p>
            <a:r>
              <a:rPr lang="zh-TW" altLang="en-US" dirty="0"/>
              <a:t>外管使用</a:t>
            </a:r>
            <a:r>
              <a:rPr lang="en-US" altLang="zh-TW" dirty="0"/>
              <a:t>CD</a:t>
            </a:r>
            <a:r>
              <a:rPr lang="zh-TW" altLang="en-US" dirty="0"/>
              <a:t>管線，不符合規定</a:t>
            </a:r>
          </a:p>
        </p:txBody>
      </p:sp>
      <p:pic>
        <p:nvPicPr>
          <p:cNvPr id="5" name="圖片版面配置區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79" b="11579"/>
          <a:stretch>
            <a:fillRect/>
          </a:stretch>
        </p:blipFill>
        <p:spPr>
          <a:xfrm>
            <a:off x="3634454" y="1257300"/>
            <a:ext cx="6922710" cy="4873625"/>
          </a:xfrm>
        </p:spPr>
      </p:pic>
      <p:sp>
        <p:nvSpPr>
          <p:cNvPr id="2" name="手繪多邊形 1"/>
          <p:cNvSpPr/>
          <p:nvPr/>
        </p:nvSpPr>
        <p:spPr>
          <a:xfrm>
            <a:off x="4339244" y="1257300"/>
            <a:ext cx="4648892" cy="4343400"/>
          </a:xfrm>
          <a:custGeom>
            <a:avLst/>
            <a:gdLst>
              <a:gd name="connsiteX0" fmla="*/ 41564 w 4180730"/>
              <a:gd name="connsiteY0" fmla="*/ 2523727 h 3288498"/>
              <a:gd name="connsiteX1" fmla="*/ 141316 w 4180730"/>
              <a:gd name="connsiteY1" fmla="*/ 2756483 h 3288498"/>
              <a:gd name="connsiteX2" fmla="*/ 191193 w 4180730"/>
              <a:gd name="connsiteY2" fmla="*/ 2872862 h 3288498"/>
              <a:gd name="connsiteX3" fmla="*/ 224444 w 4180730"/>
              <a:gd name="connsiteY3" fmla="*/ 2955989 h 3288498"/>
              <a:gd name="connsiteX4" fmla="*/ 257695 w 4180730"/>
              <a:gd name="connsiteY4" fmla="*/ 3030803 h 3288498"/>
              <a:gd name="connsiteX5" fmla="*/ 266007 w 4180730"/>
              <a:gd name="connsiteY5" fmla="*/ 3055742 h 3288498"/>
              <a:gd name="connsiteX6" fmla="*/ 324196 w 4180730"/>
              <a:gd name="connsiteY6" fmla="*/ 3130556 h 3288498"/>
              <a:gd name="connsiteX7" fmla="*/ 349135 w 4180730"/>
              <a:gd name="connsiteY7" fmla="*/ 3147182 h 3288498"/>
              <a:gd name="connsiteX8" fmla="*/ 423949 w 4180730"/>
              <a:gd name="connsiteY8" fmla="*/ 3213683 h 3288498"/>
              <a:gd name="connsiteX9" fmla="*/ 548640 w 4180730"/>
              <a:gd name="connsiteY9" fmla="*/ 3230309 h 3288498"/>
              <a:gd name="connsiteX10" fmla="*/ 598516 w 4180730"/>
              <a:gd name="connsiteY10" fmla="*/ 3238622 h 3288498"/>
              <a:gd name="connsiteX11" fmla="*/ 706582 w 4180730"/>
              <a:gd name="connsiteY11" fmla="*/ 3280185 h 3288498"/>
              <a:gd name="connsiteX12" fmla="*/ 739833 w 4180730"/>
              <a:gd name="connsiteY12" fmla="*/ 3288498 h 3288498"/>
              <a:gd name="connsiteX13" fmla="*/ 1064029 w 4180730"/>
              <a:gd name="connsiteY13" fmla="*/ 3280185 h 3288498"/>
              <a:gd name="connsiteX14" fmla="*/ 1163782 w 4180730"/>
              <a:gd name="connsiteY14" fmla="*/ 3263560 h 3288498"/>
              <a:gd name="connsiteX15" fmla="*/ 1263535 w 4180730"/>
              <a:gd name="connsiteY15" fmla="*/ 3255247 h 3288498"/>
              <a:gd name="connsiteX16" fmla="*/ 1404851 w 4180730"/>
              <a:gd name="connsiteY16" fmla="*/ 3230309 h 3288498"/>
              <a:gd name="connsiteX17" fmla="*/ 1446415 w 4180730"/>
              <a:gd name="connsiteY17" fmla="*/ 3221996 h 3288498"/>
              <a:gd name="connsiteX18" fmla="*/ 1737360 w 4180730"/>
              <a:gd name="connsiteY18" fmla="*/ 3197058 h 3288498"/>
              <a:gd name="connsiteX19" fmla="*/ 1820487 w 4180730"/>
              <a:gd name="connsiteY19" fmla="*/ 3180433 h 3288498"/>
              <a:gd name="connsiteX20" fmla="*/ 1853738 w 4180730"/>
              <a:gd name="connsiteY20" fmla="*/ 3172120 h 3288498"/>
              <a:gd name="connsiteX21" fmla="*/ 1936866 w 4180730"/>
              <a:gd name="connsiteY21" fmla="*/ 3155494 h 3288498"/>
              <a:gd name="connsiteX22" fmla="*/ 2028306 w 4180730"/>
              <a:gd name="connsiteY22" fmla="*/ 3130556 h 3288498"/>
              <a:gd name="connsiteX23" fmla="*/ 2061556 w 4180730"/>
              <a:gd name="connsiteY23" fmla="*/ 3113931 h 3288498"/>
              <a:gd name="connsiteX24" fmla="*/ 2103120 w 4180730"/>
              <a:gd name="connsiteY24" fmla="*/ 3105618 h 3288498"/>
              <a:gd name="connsiteX25" fmla="*/ 2136371 w 4180730"/>
              <a:gd name="connsiteY25" fmla="*/ 3097305 h 3288498"/>
              <a:gd name="connsiteX26" fmla="*/ 2186247 w 4180730"/>
              <a:gd name="connsiteY26" fmla="*/ 3080680 h 3288498"/>
              <a:gd name="connsiteX27" fmla="*/ 2352502 w 4180730"/>
              <a:gd name="connsiteY27" fmla="*/ 3055742 h 3288498"/>
              <a:gd name="connsiteX28" fmla="*/ 2402378 w 4180730"/>
              <a:gd name="connsiteY28" fmla="*/ 3047429 h 3288498"/>
              <a:gd name="connsiteX29" fmla="*/ 2468880 w 4180730"/>
              <a:gd name="connsiteY29" fmla="*/ 3039116 h 3288498"/>
              <a:gd name="connsiteX30" fmla="*/ 2493818 w 4180730"/>
              <a:gd name="connsiteY30" fmla="*/ 3030803 h 3288498"/>
              <a:gd name="connsiteX31" fmla="*/ 2552007 w 4180730"/>
              <a:gd name="connsiteY31" fmla="*/ 3005865 h 3288498"/>
              <a:gd name="connsiteX32" fmla="*/ 2635135 w 4180730"/>
              <a:gd name="connsiteY32" fmla="*/ 2914425 h 3288498"/>
              <a:gd name="connsiteX33" fmla="*/ 2676698 w 4180730"/>
              <a:gd name="connsiteY33" fmla="*/ 2889487 h 3288498"/>
              <a:gd name="connsiteX34" fmla="*/ 2718262 w 4180730"/>
              <a:gd name="connsiteY34" fmla="*/ 2856236 h 3288498"/>
              <a:gd name="connsiteX35" fmla="*/ 2834640 w 4180730"/>
              <a:gd name="connsiteY35" fmla="*/ 2789734 h 3288498"/>
              <a:gd name="connsiteX36" fmla="*/ 3025833 w 4180730"/>
              <a:gd name="connsiteY36" fmla="*/ 2673356 h 3288498"/>
              <a:gd name="connsiteX37" fmla="*/ 3117273 w 4180730"/>
              <a:gd name="connsiteY37" fmla="*/ 2631793 h 3288498"/>
              <a:gd name="connsiteX38" fmla="*/ 3183775 w 4180730"/>
              <a:gd name="connsiteY38" fmla="*/ 2598542 h 3288498"/>
              <a:gd name="connsiteX39" fmla="*/ 3217026 w 4180730"/>
              <a:gd name="connsiteY39" fmla="*/ 2581916 h 3288498"/>
              <a:gd name="connsiteX40" fmla="*/ 3291840 w 4180730"/>
              <a:gd name="connsiteY40" fmla="*/ 2548665 h 3288498"/>
              <a:gd name="connsiteX41" fmla="*/ 3333404 w 4180730"/>
              <a:gd name="connsiteY41" fmla="*/ 2523727 h 3288498"/>
              <a:gd name="connsiteX42" fmla="*/ 3399906 w 4180730"/>
              <a:gd name="connsiteY42" fmla="*/ 2490476 h 3288498"/>
              <a:gd name="connsiteX43" fmla="*/ 3441469 w 4180730"/>
              <a:gd name="connsiteY43" fmla="*/ 2457225 h 3288498"/>
              <a:gd name="connsiteX44" fmla="*/ 3574473 w 4180730"/>
              <a:gd name="connsiteY44" fmla="*/ 2390723 h 3288498"/>
              <a:gd name="connsiteX45" fmla="*/ 3657600 w 4180730"/>
              <a:gd name="connsiteY45" fmla="*/ 2282658 h 3288498"/>
              <a:gd name="connsiteX46" fmla="*/ 3732415 w 4180730"/>
              <a:gd name="connsiteY46" fmla="*/ 2166280 h 3288498"/>
              <a:gd name="connsiteX47" fmla="*/ 3848793 w 4180730"/>
              <a:gd name="connsiteY47" fmla="*/ 1958462 h 3288498"/>
              <a:gd name="connsiteX48" fmla="*/ 3981796 w 4180730"/>
              <a:gd name="connsiteY48" fmla="*/ 1767269 h 3288498"/>
              <a:gd name="connsiteX49" fmla="*/ 4023360 w 4180730"/>
              <a:gd name="connsiteY49" fmla="*/ 1700767 h 3288498"/>
              <a:gd name="connsiteX50" fmla="*/ 4098175 w 4180730"/>
              <a:gd name="connsiteY50" fmla="*/ 1601014 h 3288498"/>
              <a:gd name="connsiteX51" fmla="*/ 4123113 w 4180730"/>
              <a:gd name="connsiteY51" fmla="*/ 1576076 h 3288498"/>
              <a:gd name="connsiteX52" fmla="*/ 4139738 w 4180730"/>
              <a:gd name="connsiteY52" fmla="*/ 1426447 h 3288498"/>
              <a:gd name="connsiteX53" fmla="*/ 4156364 w 4180730"/>
              <a:gd name="connsiteY53" fmla="*/ 1310069 h 3288498"/>
              <a:gd name="connsiteX54" fmla="*/ 4164676 w 4180730"/>
              <a:gd name="connsiteY54" fmla="*/ 1168753 h 3288498"/>
              <a:gd name="connsiteX55" fmla="*/ 4172989 w 4180730"/>
              <a:gd name="connsiteY55" fmla="*/ 1044062 h 3288498"/>
              <a:gd name="connsiteX56" fmla="*/ 4148051 w 4180730"/>
              <a:gd name="connsiteY56" fmla="*/ 811305 h 3288498"/>
              <a:gd name="connsiteX57" fmla="*/ 4123113 w 4180730"/>
              <a:gd name="connsiteY57" fmla="*/ 786367 h 3288498"/>
              <a:gd name="connsiteX58" fmla="*/ 4098175 w 4180730"/>
              <a:gd name="connsiteY58" fmla="*/ 744803 h 3288498"/>
              <a:gd name="connsiteX59" fmla="*/ 4064924 w 4180730"/>
              <a:gd name="connsiteY59" fmla="*/ 678302 h 3288498"/>
              <a:gd name="connsiteX60" fmla="*/ 4048298 w 4180730"/>
              <a:gd name="connsiteY60" fmla="*/ 636738 h 3288498"/>
              <a:gd name="connsiteX61" fmla="*/ 4031673 w 4180730"/>
              <a:gd name="connsiteY61" fmla="*/ 586862 h 3288498"/>
              <a:gd name="connsiteX62" fmla="*/ 4006735 w 4180730"/>
              <a:gd name="connsiteY62" fmla="*/ 536985 h 3288498"/>
              <a:gd name="connsiteX63" fmla="*/ 3990109 w 4180730"/>
              <a:gd name="connsiteY63" fmla="*/ 495422 h 3288498"/>
              <a:gd name="connsiteX64" fmla="*/ 3973484 w 4180730"/>
              <a:gd name="connsiteY64" fmla="*/ 462171 h 3288498"/>
              <a:gd name="connsiteX65" fmla="*/ 3940233 w 4180730"/>
              <a:gd name="connsiteY65" fmla="*/ 379043 h 3288498"/>
              <a:gd name="connsiteX66" fmla="*/ 3923607 w 4180730"/>
              <a:gd name="connsiteY66" fmla="*/ 329167 h 3288498"/>
              <a:gd name="connsiteX67" fmla="*/ 3898669 w 4180730"/>
              <a:gd name="connsiteY67" fmla="*/ 295916 h 3288498"/>
              <a:gd name="connsiteX68" fmla="*/ 3873731 w 4180730"/>
              <a:gd name="connsiteY68" fmla="*/ 229414 h 3288498"/>
              <a:gd name="connsiteX69" fmla="*/ 3848793 w 4180730"/>
              <a:gd name="connsiteY69" fmla="*/ 146287 h 3288498"/>
              <a:gd name="connsiteX70" fmla="*/ 3815542 w 4180730"/>
              <a:gd name="connsiteY70" fmla="*/ 104723 h 3288498"/>
              <a:gd name="connsiteX71" fmla="*/ 3798916 w 4180730"/>
              <a:gd name="connsiteY71" fmla="*/ 79785 h 3288498"/>
              <a:gd name="connsiteX72" fmla="*/ 3749040 w 4180730"/>
              <a:gd name="connsiteY72" fmla="*/ 63160 h 3288498"/>
              <a:gd name="connsiteX73" fmla="*/ 3724102 w 4180730"/>
              <a:gd name="connsiteY73" fmla="*/ 54847 h 3288498"/>
              <a:gd name="connsiteX74" fmla="*/ 3657600 w 4180730"/>
              <a:gd name="connsiteY74" fmla="*/ 38222 h 3288498"/>
              <a:gd name="connsiteX75" fmla="*/ 3366655 w 4180730"/>
              <a:gd name="connsiteY75" fmla="*/ 13283 h 3288498"/>
              <a:gd name="connsiteX76" fmla="*/ 3158836 w 4180730"/>
              <a:gd name="connsiteY76" fmla="*/ 13283 h 3288498"/>
              <a:gd name="connsiteX77" fmla="*/ 3100647 w 4180730"/>
              <a:gd name="connsiteY77" fmla="*/ 29909 h 3288498"/>
              <a:gd name="connsiteX78" fmla="*/ 3025833 w 4180730"/>
              <a:gd name="connsiteY78" fmla="*/ 54847 h 3288498"/>
              <a:gd name="connsiteX79" fmla="*/ 2992582 w 4180730"/>
              <a:gd name="connsiteY79" fmla="*/ 79785 h 3288498"/>
              <a:gd name="connsiteX80" fmla="*/ 2909455 w 4180730"/>
              <a:gd name="connsiteY80" fmla="*/ 121349 h 3288498"/>
              <a:gd name="connsiteX81" fmla="*/ 2867891 w 4180730"/>
              <a:gd name="connsiteY81" fmla="*/ 146287 h 3288498"/>
              <a:gd name="connsiteX82" fmla="*/ 2793076 w 4180730"/>
              <a:gd name="connsiteY82" fmla="*/ 187851 h 3288498"/>
              <a:gd name="connsiteX83" fmla="*/ 2768138 w 4180730"/>
              <a:gd name="connsiteY83" fmla="*/ 212789 h 3288498"/>
              <a:gd name="connsiteX84" fmla="*/ 2718262 w 4180730"/>
              <a:gd name="connsiteY84" fmla="*/ 254353 h 3288498"/>
              <a:gd name="connsiteX85" fmla="*/ 2676698 w 4180730"/>
              <a:gd name="connsiteY85" fmla="*/ 279291 h 3288498"/>
              <a:gd name="connsiteX86" fmla="*/ 2626822 w 4180730"/>
              <a:gd name="connsiteY86" fmla="*/ 312542 h 3288498"/>
              <a:gd name="connsiteX87" fmla="*/ 2510444 w 4180730"/>
              <a:gd name="connsiteY87" fmla="*/ 379043 h 3288498"/>
              <a:gd name="connsiteX88" fmla="*/ 2410691 w 4180730"/>
              <a:gd name="connsiteY88" fmla="*/ 445545 h 3288498"/>
              <a:gd name="connsiteX89" fmla="*/ 2360815 w 4180730"/>
              <a:gd name="connsiteY89" fmla="*/ 478796 h 3288498"/>
              <a:gd name="connsiteX90" fmla="*/ 2244436 w 4180730"/>
              <a:gd name="connsiteY90" fmla="*/ 578549 h 3288498"/>
              <a:gd name="connsiteX91" fmla="*/ 2186247 w 4180730"/>
              <a:gd name="connsiteY91" fmla="*/ 628425 h 3288498"/>
              <a:gd name="connsiteX92" fmla="*/ 2061556 w 4180730"/>
              <a:gd name="connsiteY92" fmla="*/ 744803 h 3288498"/>
              <a:gd name="connsiteX93" fmla="*/ 1903615 w 4180730"/>
              <a:gd name="connsiteY93" fmla="*/ 869494 h 3288498"/>
              <a:gd name="connsiteX94" fmla="*/ 1820487 w 4180730"/>
              <a:gd name="connsiteY94" fmla="*/ 927683 h 3288498"/>
              <a:gd name="connsiteX95" fmla="*/ 1562793 w 4180730"/>
              <a:gd name="connsiteY95" fmla="*/ 1160440 h 3288498"/>
              <a:gd name="connsiteX96" fmla="*/ 1454727 w 4180730"/>
              <a:gd name="connsiteY96" fmla="*/ 1268505 h 3288498"/>
              <a:gd name="connsiteX97" fmla="*/ 1346662 w 4180730"/>
              <a:gd name="connsiteY97" fmla="*/ 1359945 h 3288498"/>
              <a:gd name="connsiteX98" fmla="*/ 1197033 w 4180730"/>
              <a:gd name="connsiteY98" fmla="*/ 1501262 h 3288498"/>
              <a:gd name="connsiteX99" fmla="*/ 1155469 w 4180730"/>
              <a:gd name="connsiteY99" fmla="*/ 1526200 h 3288498"/>
              <a:gd name="connsiteX100" fmla="*/ 1130531 w 4180730"/>
              <a:gd name="connsiteY100" fmla="*/ 1559451 h 3288498"/>
              <a:gd name="connsiteX101" fmla="*/ 989215 w 4180730"/>
              <a:gd name="connsiteY101" fmla="*/ 1592702 h 3288498"/>
              <a:gd name="connsiteX102" fmla="*/ 889462 w 4180730"/>
              <a:gd name="connsiteY102" fmla="*/ 1617640 h 3288498"/>
              <a:gd name="connsiteX103" fmla="*/ 798022 w 4180730"/>
              <a:gd name="connsiteY103" fmla="*/ 1659203 h 3288498"/>
              <a:gd name="connsiteX104" fmla="*/ 706582 w 4180730"/>
              <a:gd name="connsiteY104" fmla="*/ 1709080 h 3288498"/>
              <a:gd name="connsiteX105" fmla="*/ 507076 w 4180730"/>
              <a:gd name="connsiteY105" fmla="*/ 1858709 h 3288498"/>
              <a:gd name="connsiteX106" fmla="*/ 432262 w 4180730"/>
              <a:gd name="connsiteY106" fmla="*/ 1933523 h 3288498"/>
              <a:gd name="connsiteX107" fmla="*/ 332509 w 4180730"/>
              <a:gd name="connsiteY107" fmla="*/ 2016651 h 3288498"/>
              <a:gd name="connsiteX108" fmla="*/ 282633 w 4180730"/>
              <a:gd name="connsiteY108" fmla="*/ 2066527 h 3288498"/>
              <a:gd name="connsiteX109" fmla="*/ 182880 w 4180730"/>
              <a:gd name="connsiteY109" fmla="*/ 2133029 h 3288498"/>
              <a:gd name="connsiteX110" fmla="*/ 116378 w 4180730"/>
              <a:gd name="connsiteY110" fmla="*/ 2174593 h 3288498"/>
              <a:gd name="connsiteX111" fmla="*/ 66502 w 4180730"/>
              <a:gd name="connsiteY111" fmla="*/ 2207843 h 3288498"/>
              <a:gd name="connsiteX112" fmla="*/ 58189 w 4180730"/>
              <a:gd name="connsiteY112" fmla="*/ 2232782 h 3288498"/>
              <a:gd name="connsiteX113" fmla="*/ 41564 w 4180730"/>
              <a:gd name="connsiteY113" fmla="*/ 2257720 h 3288498"/>
              <a:gd name="connsiteX114" fmla="*/ 24938 w 4180730"/>
              <a:gd name="connsiteY114" fmla="*/ 2290971 h 3288498"/>
              <a:gd name="connsiteX115" fmla="*/ 8313 w 4180730"/>
              <a:gd name="connsiteY115" fmla="*/ 2357473 h 3288498"/>
              <a:gd name="connsiteX116" fmla="*/ 0 w 4180730"/>
              <a:gd name="connsiteY116" fmla="*/ 2390723 h 3288498"/>
              <a:gd name="connsiteX117" fmla="*/ 24938 w 4180730"/>
              <a:gd name="connsiteY117" fmla="*/ 2540353 h 3288498"/>
              <a:gd name="connsiteX118" fmla="*/ 41564 w 4180730"/>
              <a:gd name="connsiteY118" fmla="*/ 2523727 h 328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180730" h="3288498">
                <a:moveTo>
                  <a:pt x="41564" y="2523727"/>
                </a:moveTo>
                <a:cubicBezTo>
                  <a:pt x="60960" y="2559749"/>
                  <a:pt x="108065" y="2678898"/>
                  <a:pt x="141316" y="2756483"/>
                </a:cubicBezTo>
                <a:cubicBezTo>
                  <a:pt x="157942" y="2795276"/>
                  <a:pt x="174960" y="2833903"/>
                  <a:pt x="191193" y="2872862"/>
                </a:cubicBezTo>
                <a:cubicBezTo>
                  <a:pt x="202671" y="2900410"/>
                  <a:pt x="215007" y="2927677"/>
                  <a:pt x="224444" y="2955989"/>
                </a:cubicBezTo>
                <a:cubicBezTo>
                  <a:pt x="244228" y="3015343"/>
                  <a:pt x="231348" y="2991284"/>
                  <a:pt x="257695" y="3030803"/>
                </a:cubicBezTo>
                <a:cubicBezTo>
                  <a:pt x="260466" y="3039116"/>
                  <a:pt x="261752" y="3048082"/>
                  <a:pt x="266007" y="3055742"/>
                </a:cubicBezTo>
                <a:cubicBezTo>
                  <a:pt x="281986" y="3084505"/>
                  <a:pt x="299128" y="3109666"/>
                  <a:pt x="324196" y="3130556"/>
                </a:cubicBezTo>
                <a:cubicBezTo>
                  <a:pt x="331871" y="3136952"/>
                  <a:pt x="341668" y="3140544"/>
                  <a:pt x="349135" y="3147182"/>
                </a:cubicBezTo>
                <a:cubicBezTo>
                  <a:pt x="358948" y="3155905"/>
                  <a:pt x="399473" y="3204505"/>
                  <a:pt x="423949" y="3213683"/>
                </a:cubicBezTo>
                <a:cubicBezTo>
                  <a:pt x="449542" y="3223280"/>
                  <a:pt x="536750" y="3228823"/>
                  <a:pt x="548640" y="3230309"/>
                </a:cubicBezTo>
                <a:cubicBezTo>
                  <a:pt x="565365" y="3232400"/>
                  <a:pt x="581891" y="3235851"/>
                  <a:pt x="598516" y="3238622"/>
                </a:cubicBezTo>
                <a:cubicBezTo>
                  <a:pt x="659674" y="3275316"/>
                  <a:pt x="624404" y="3259641"/>
                  <a:pt x="706582" y="3280185"/>
                </a:cubicBezTo>
                <a:lnTo>
                  <a:pt x="739833" y="3288498"/>
                </a:lnTo>
                <a:cubicBezTo>
                  <a:pt x="847898" y="3285727"/>
                  <a:pt x="956115" y="3286533"/>
                  <a:pt x="1064029" y="3280185"/>
                </a:cubicBezTo>
                <a:cubicBezTo>
                  <a:pt x="1097680" y="3278206"/>
                  <a:pt x="1130333" y="3267741"/>
                  <a:pt x="1163782" y="3263560"/>
                </a:cubicBezTo>
                <a:cubicBezTo>
                  <a:pt x="1196891" y="3259421"/>
                  <a:pt x="1230284" y="3258018"/>
                  <a:pt x="1263535" y="3255247"/>
                </a:cubicBezTo>
                <a:cubicBezTo>
                  <a:pt x="1454662" y="3217022"/>
                  <a:pt x="1257125" y="3254931"/>
                  <a:pt x="1404851" y="3230309"/>
                </a:cubicBezTo>
                <a:cubicBezTo>
                  <a:pt x="1418788" y="3227986"/>
                  <a:pt x="1432405" y="3223823"/>
                  <a:pt x="1446415" y="3221996"/>
                </a:cubicBezTo>
                <a:cubicBezTo>
                  <a:pt x="1589904" y="3203280"/>
                  <a:pt x="1595819" y="3205384"/>
                  <a:pt x="1737360" y="3197058"/>
                </a:cubicBezTo>
                <a:cubicBezTo>
                  <a:pt x="1765069" y="3191516"/>
                  <a:pt x="1793073" y="3187287"/>
                  <a:pt x="1820487" y="3180433"/>
                </a:cubicBezTo>
                <a:cubicBezTo>
                  <a:pt x="1831571" y="3177662"/>
                  <a:pt x="1842567" y="3174514"/>
                  <a:pt x="1853738" y="3172120"/>
                </a:cubicBezTo>
                <a:cubicBezTo>
                  <a:pt x="1881369" y="3166199"/>
                  <a:pt x="1910058" y="3164430"/>
                  <a:pt x="1936866" y="3155494"/>
                </a:cubicBezTo>
                <a:cubicBezTo>
                  <a:pt x="2000146" y="3134401"/>
                  <a:pt x="1969558" y="3142306"/>
                  <a:pt x="2028306" y="3130556"/>
                </a:cubicBezTo>
                <a:cubicBezTo>
                  <a:pt x="2039389" y="3125014"/>
                  <a:pt x="2049800" y="3117850"/>
                  <a:pt x="2061556" y="3113931"/>
                </a:cubicBezTo>
                <a:cubicBezTo>
                  <a:pt x="2074960" y="3109463"/>
                  <a:pt x="2089327" y="3108683"/>
                  <a:pt x="2103120" y="3105618"/>
                </a:cubicBezTo>
                <a:cubicBezTo>
                  <a:pt x="2114273" y="3103140"/>
                  <a:pt x="2125428" y="3100588"/>
                  <a:pt x="2136371" y="3097305"/>
                </a:cubicBezTo>
                <a:cubicBezTo>
                  <a:pt x="2153157" y="3092269"/>
                  <a:pt x="2169063" y="3084117"/>
                  <a:pt x="2186247" y="3080680"/>
                </a:cubicBezTo>
                <a:cubicBezTo>
                  <a:pt x="2334315" y="3051066"/>
                  <a:pt x="2204171" y="3074283"/>
                  <a:pt x="2352502" y="3055742"/>
                </a:cubicBezTo>
                <a:cubicBezTo>
                  <a:pt x="2369227" y="3053651"/>
                  <a:pt x="2385693" y="3049813"/>
                  <a:pt x="2402378" y="3047429"/>
                </a:cubicBezTo>
                <a:cubicBezTo>
                  <a:pt x="2424493" y="3044270"/>
                  <a:pt x="2446713" y="3041887"/>
                  <a:pt x="2468880" y="3039116"/>
                </a:cubicBezTo>
                <a:cubicBezTo>
                  <a:pt x="2477193" y="3036345"/>
                  <a:pt x="2485764" y="3034255"/>
                  <a:pt x="2493818" y="3030803"/>
                </a:cubicBezTo>
                <a:cubicBezTo>
                  <a:pt x="2565722" y="2999987"/>
                  <a:pt x="2493523" y="3025360"/>
                  <a:pt x="2552007" y="3005865"/>
                </a:cubicBezTo>
                <a:cubicBezTo>
                  <a:pt x="2579716" y="2975385"/>
                  <a:pt x="2605021" y="2942531"/>
                  <a:pt x="2635135" y="2914425"/>
                </a:cubicBezTo>
                <a:cubicBezTo>
                  <a:pt x="2646947" y="2903401"/>
                  <a:pt x="2663462" y="2898752"/>
                  <a:pt x="2676698" y="2889487"/>
                </a:cubicBezTo>
                <a:cubicBezTo>
                  <a:pt x="2691233" y="2879312"/>
                  <a:pt x="2703261" y="2865710"/>
                  <a:pt x="2718262" y="2856236"/>
                </a:cubicBezTo>
                <a:cubicBezTo>
                  <a:pt x="2756038" y="2832377"/>
                  <a:pt x="2797464" y="2814518"/>
                  <a:pt x="2834640" y="2789734"/>
                </a:cubicBezTo>
                <a:cubicBezTo>
                  <a:pt x="2905688" y="2742370"/>
                  <a:pt x="2944466" y="2714039"/>
                  <a:pt x="3025833" y="2673356"/>
                </a:cubicBezTo>
                <a:cubicBezTo>
                  <a:pt x="3206292" y="2583127"/>
                  <a:pt x="2964336" y="2702379"/>
                  <a:pt x="3117273" y="2631793"/>
                </a:cubicBezTo>
                <a:cubicBezTo>
                  <a:pt x="3139776" y="2621407"/>
                  <a:pt x="3161608" y="2609626"/>
                  <a:pt x="3183775" y="2598542"/>
                </a:cubicBezTo>
                <a:cubicBezTo>
                  <a:pt x="3194859" y="2593000"/>
                  <a:pt x="3205520" y="2586518"/>
                  <a:pt x="3217026" y="2581916"/>
                </a:cubicBezTo>
                <a:cubicBezTo>
                  <a:pt x="3250061" y="2568702"/>
                  <a:pt x="3261880" y="2565310"/>
                  <a:pt x="3291840" y="2548665"/>
                </a:cubicBezTo>
                <a:cubicBezTo>
                  <a:pt x="3305964" y="2540818"/>
                  <a:pt x="3319178" y="2531387"/>
                  <a:pt x="3333404" y="2523727"/>
                </a:cubicBezTo>
                <a:cubicBezTo>
                  <a:pt x="3355225" y="2511977"/>
                  <a:pt x="3378799" y="2503465"/>
                  <a:pt x="3399906" y="2490476"/>
                </a:cubicBezTo>
                <a:cubicBezTo>
                  <a:pt x="3415016" y="2481177"/>
                  <a:pt x="3425814" y="2465574"/>
                  <a:pt x="3441469" y="2457225"/>
                </a:cubicBezTo>
                <a:cubicBezTo>
                  <a:pt x="3469359" y="2442350"/>
                  <a:pt x="3549169" y="2423256"/>
                  <a:pt x="3574473" y="2390723"/>
                </a:cubicBezTo>
                <a:cubicBezTo>
                  <a:pt x="3641168" y="2304973"/>
                  <a:pt x="3613706" y="2341184"/>
                  <a:pt x="3657600" y="2282658"/>
                </a:cubicBezTo>
                <a:cubicBezTo>
                  <a:pt x="3689705" y="2239851"/>
                  <a:pt x="3703915" y="2223279"/>
                  <a:pt x="3732415" y="2166280"/>
                </a:cubicBezTo>
                <a:cubicBezTo>
                  <a:pt x="3769855" y="2091400"/>
                  <a:pt x="3797756" y="2031828"/>
                  <a:pt x="3848793" y="1958462"/>
                </a:cubicBezTo>
                <a:cubicBezTo>
                  <a:pt x="3893127" y="1894731"/>
                  <a:pt x="3940649" y="1833103"/>
                  <a:pt x="3981796" y="1767269"/>
                </a:cubicBezTo>
                <a:cubicBezTo>
                  <a:pt x="3995651" y="1745102"/>
                  <a:pt x="4008860" y="1722517"/>
                  <a:pt x="4023360" y="1700767"/>
                </a:cubicBezTo>
                <a:cubicBezTo>
                  <a:pt x="4041306" y="1673848"/>
                  <a:pt x="4075290" y="1627168"/>
                  <a:pt x="4098175" y="1601014"/>
                </a:cubicBezTo>
                <a:cubicBezTo>
                  <a:pt x="4105916" y="1592167"/>
                  <a:pt x="4114800" y="1584389"/>
                  <a:pt x="4123113" y="1576076"/>
                </a:cubicBezTo>
                <a:cubicBezTo>
                  <a:pt x="4128655" y="1526200"/>
                  <a:pt x="4133514" y="1476243"/>
                  <a:pt x="4139738" y="1426447"/>
                </a:cubicBezTo>
                <a:cubicBezTo>
                  <a:pt x="4144599" y="1387563"/>
                  <a:pt x="4156364" y="1310069"/>
                  <a:pt x="4156364" y="1310069"/>
                </a:cubicBezTo>
                <a:cubicBezTo>
                  <a:pt x="4159135" y="1262964"/>
                  <a:pt x="4161733" y="1215848"/>
                  <a:pt x="4164676" y="1168753"/>
                </a:cubicBezTo>
                <a:cubicBezTo>
                  <a:pt x="4167274" y="1127178"/>
                  <a:pt x="4172989" y="1085718"/>
                  <a:pt x="4172989" y="1044062"/>
                </a:cubicBezTo>
                <a:cubicBezTo>
                  <a:pt x="4172989" y="951392"/>
                  <a:pt x="4201876" y="875896"/>
                  <a:pt x="4148051" y="811305"/>
                </a:cubicBezTo>
                <a:cubicBezTo>
                  <a:pt x="4140525" y="802274"/>
                  <a:pt x="4131426" y="794680"/>
                  <a:pt x="4123113" y="786367"/>
                </a:cubicBezTo>
                <a:cubicBezTo>
                  <a:pt x="4099564" y="715724"/>
                  <a:pt x="4132406" y="801855"/>
                  <a:pt x="4098175" y="744803"/>
                </a:cubicBezTo>
                <a:cubicBezTo>
                  <a:pt x="4085424" y="723551"/>
                  <a:pt x="4074129" y="701313"/>
                  <a:pt x="4064924" y="678302"/>
                </a:cubicBezTo>
                <a:cubicBezTo>
                  <a:pt x="4059382" y="664447"/>
                  <a:pt x="4053397" y="650762"/>
                  <a:pt x="4048298" y="636738"/>
                </a:cubicBezTo>
                <a:cubicBezTo>
                  <a:pt x="4042309" y="620268"/>
                  <a:pt x="4038413" y="603039"/>
                  <a:pt x="4031673" y="586862"/>
                </a:cubicBezTo>
                <a:cubicBezTo>
                  <a:pt x="4024524" y="569704"/>
                  <a:pt x="4014427" y="553907"/>
                  <a:pt x="4006735" y="536985"/>
                </a:cubicBezTo>
                <a:cubicBezTo>
                  <a:pt x="4000560" y="523401"/>
                  <a:pt x="3996169" y="509058"/>
                  <a:pt x="3990109" y="495422"/>
                </a:cubicBezTo>
                <a:cubicBezTo>
                  <a:pt x="3985076" y="484098"/>
                  <a:pt x="3978365" y="473561"/>
                  <a:pt x="3973484" y="462171"/>
                </a:cubicBezTo>
                <a:cubicBezTo>
                  <a:pt x="3961728" y="434740"/>
                  <a:pt x="3949671" y="407355"/>
                  <a:pt x="3940233" y="379043"/>
                </a:cubicBezTo>
                <a:cubicBezTo>
                  <a:pt x="3934691" y="362418"/>
                  <a:pt x="3931444" y="344842"/>
                  <a:pt x="3923607" y="329167"/>
                </a:cubicBezTo>
                <a:cubicBezTo>
                  <a:pt x="3917411" y="316775"/>
                  <a:pt x="3906982" y="307000"/>
                  <a:pt x="3898669" y="295916"/>
                </a:cubicBezTo>
                <a:cubicBezTo>
                  <a:pt x="3877331" y="210566"/>
                  <a:pt x="3906333" y="316353"/>
                  <a:pt x="3873731" y="229414"/>
                </a:cubicBezTo>
                <a:cubicBezTo>
                  <a:pt x="3863775" y="202865"/>
                  <a:pt x="3865031" y="170643"/>
                  <a:pt x="3848793" y="146287"/>
                </a:cubicBezTo>
                <a:cubicBezTo>
                  <a:pt x="3797620" y="69530"/>
                  <a:pt x="3862922" y="163948"/>
                  <a:pt x="3815542" y="104723"/>
                </a:cubicBezTo>
                <a:cubicBezTo>
                  <a:pt x="3809301" y="96922"/>
                  <a:pt x="3807388" y="85080"/>
                  <a:pt x="3798916" y="79785"/>
                </a:cubicBezTo>
                <a:cubicBezTo>
                  <a:pt x="3784055" y="70497"/>
                  <a:pt x="3765665" y="68702"/>
                  <a:pt x="3749040" y="63160"/>
                </a:cubicBezTo>
                <a:lnTo>
                  <a:pt x="3724102" y="54847"/>
                </a:lnTo>
                <a:cubicBezTo>
                  <a:pt x="3690422" y="43620"/>
                  <a:pt x="3700239" y="45746"/>
                  <a:pt x="3657600" y="38222"/>
                </a:cubicBezTo>
                <a:cubicBezTo>
                  <a:pt x="3506908" y="11630"/>
                  <a:pt x="3568847" y="22074"/>
                  <a:pt x="3366655" y="13283"/>
                </a:cubicBezTo>
                <a:cubicBezTo>
                  <a:pt x="3280467" y="-8262"/>
                  <a:pt x="3326564" y="-135"/>
                  <a:pt x="3158836" y="13283"/>
                </a:cubicBezTo>
                <a:cubicBezTo>
                  <a:pt x="3140794" y="14726"/>
                  <a:pt x="3118239" y="24883"/>
                  <a:pt x="3100647" y="29909"/>
                </a:cubicBezTo>
                <a:cubicBezTo>
                  <a:pt x="3069631" y="38771"/>
                  <a:pt x="3056178" y="37989"/>
                  <a:pt x="3025833" y="54847"/>
                </a:cubicBezTo>
                <a:cubicBezTo>
                  <a:pt x="3013722" y="61575"/>
                  <a:pt x="3004611" y="72911"/>
                  <a:pt x="2992582" y="79785"/>
                </a:cubicBezTo>
                <a:cubicBezTo>
                  <a:pt x="2965684" y="95155"/>
                  <a:pt x="2936020" y="105410"/>
                  <a:pt x="2909455" y="121349"/>
                </a:cubicBezTo>
                <a:cubicBezTo>
                  <a:pt x="2895600" y="129662"/>
                  <a:pt x="2882015" y="138440"/>
                  <a:pt x="2867891" y="146287"/>
                </a:cubicBezTo>
                <a:cubicBezTo>
                  <a:pt x="2837443" y="163203"/>
                  <a:pt x="2822769" y="165581"/>
                  <a:pt x="2793076" y="187851"/>
                </a:cubicBezTo>
                <a:cubicBezTo>
                  <a:pt x="2783671" y="194904"/>
                  <a:pt x="2776924" y="204979"/>
                  <a:pt x="2768138" y="212789"/>
                </a:cubicBezTo>
                <a:cubicBezTo>
                  <a:pt x="2751963" y="227167"/>
                  <a:pt x="2735764" y="241624"/>
                  <a:pt x="2718262" y="254353"/>
                </a:cubicBezTo>
                <a:cubicBezTo>
                  <a:pt x="2705195" y="263856"/>
                  <a:pt x="2690329" y="270617"/>
                  <a:pt x="2676698" y="279291"/>
                </a:cubicBezTo>
                <a:cubicBezTo>
                  <a:pt x="2659841" y="290018"/>
                  <a:pt x="2643956" y="302262"/>
                  <a:pt x="2626822" y="312542"/>
                </a:cubicBezTo>
                <a:cubicBezTo>
                  <a:pt x="2588510" y="335529"/>
                  <a:pt x="2547619" y="354259"/>
                  <a:pt x="2510444" y="379043"/>
                </a:cubicBezTo>
                <a:lnTo>
                  <a:pt x="2410691" y="445545"/>
                </a:lnTo>
                <a:cubicBezTo>
                  <a:pt x="2394066" y="456629"/>
                  <a:pt x="2376587" y="466529"/>
                  <a:pt x="2360815" y="478796"/>
                </a:cubicBezTo>
                <a:cubicBezTo>
                  <a:pt x="2208709" y="597100"/>
                  <a:pt x="2346682" y="484823"/>
                  <a:pt x="2244436" y="578549"/>
                </a:cubicBezTo>
                <a:cubicBezTo>
                  <a:pt x="2225604" y="595811"/>
                  <a:pt x="2205019" y="611097"/>
                  <a:pt x="2186247" y="628425"/>
                </a:cubicBezTo>
                <a:cubicBezTo>
                  <a:pt x="2100368" y="707699"/>
                  <a:pt x="2171555" y="654447"/>
                  <a:pt x="2061556" y="744803"/>
                </a:cubicBezTo>
                <a:cubicBezTo>
                  <a:pt x="2009724" y="787379"/>
                  <a:pt x="1958566" y="831028"/>
                  <a:pt x="1903615" y="869494"/>
                </a:cubicBezTo>
                <a:cubicBezTo>
                  <a:pt x="1875906" y="888890"/>
                  <a:pt x="1846544" y="906118"/>
                  <a:pt x="1820487" y="927683"/>
                </a:cubicBezTo>
                <a:cubicBezTo>
                  <a:pt x="1803905" y="941406"/>
                  <a:pt x="1602899" y="1121939"/>
                  <a:pt x="1562793" y="1160440"/>
                </a:cubicBezTo>
                <a:cubicBezTo>
                  <a:pt x="1526044" y="1195719"/>
                  <a:pt x="1493616" y="1235599"/>
                  <a:pt x="1454727" y="1268505"/>
                </a:cubicBezTo>
                <a:cubicBezTo>
                  <a:pt x="1418705" y="1298985"/>
                  <a:pt x="1381446" y="1328060"/>
                  <a:pt x="1346662" y="1359945"/>
                </a:cubicBezTo>
                <a:cubicBezTo>
                  <a:pt x="1281034" y="1420104"/>
                  <a:pt x="1261946" y="1452577"/>
                  <a:pt x="1197033" y="1501262"/>
                </a:cubicBezTo>
                <a:cubicBezTo>
                  <a:pt x="1184107" y="1510956"/>
                  <a:pt x="1169324" y="1517887"/>
                  <a:pt x="1155469" y="1526200"/>
                </a:cubicBezTo>
                <a:cubicBezTo>
                  <a:pt x="1147156" y="1537284"/>
                  <a:pt x="1141050" y="1550435"/>
                  <a:pt x="1130531" y="1559451"/>
                </a:cubicBezTo>
                <a:cubicBezTo>
                  <a:pt x="1097598" y="1587679"/>
                  <a:pt x="1012719" y="1588001"/>
                  <a:pt x="989215" y="1592702"/>
                </a:cubicBezTo>
                <a:cubicBezTo>
                  <a:pt x="955606" y="1599424"/>
                  <a:pt x="921834" y="1606380"/>
                  <a:pt x="889462" y="1617640"/>
                </a:cubicBezTo>
                <a:cubicBezTo>
                  <a:pt x="857839" y="1628639"/>
                  <a:pt x="827968" y="1644230"/>
                  <a:pt x="798022" y="1659203"/>
                </a:cubicBezTo>
                <a:cubicBezTo>
                  <a:pt x="766968" y="1674730"/>
                  <a:pt x="736473" y="1691417"/>
                  <a:pt x="706582" y="1709080"/>
                </a:cubicBezTo>
                <a:cubicBezTo>
                  <a:pt x="628972" y="1754940"/>
                  <a:pt x="572662" y="1793123"/>
                  <a:pt x="507076" y="1858709"/>
                </a:cubicBezTo>
                <a:cubicBezTo>
                  <a:pt x="482138" y="1883647"/>
                  <a:pt x="459355" y="1910945"/>
                  <a:pt x="432262" y="1933523"/>
                </a:cubicBezTo>
                <a:cubicBezTo>
                  <a:pt x="399011" y="1961232"/>
                  <a:pt x="363115" y="1986045"/>
                  <a:pt x="332509" y="2016651"/>
                </a:cubicBezTo>
                <a:cubicBezTo>
                  <a:pt x="315884" y="2033276"/>
                  <a:pt x="301192" y="2052092"/>
                  <a:pt x="282633" y="2066527"/>
                </a:cubicBezTo>
                <a:cubicBezTo>
                  <a:pt x="251088" y="2091062"/>
                  <a:pt x="214850" y="2109052"/>
                  <a:pt x="182880" y="2133029"/>
                </a:cubicBezTo>
                <a:cubicBezTo>
                  <a:pt x="105700" y="2190913"/>
                  <a:pt x="192445" y="2128953"/>
                  <a:pt x="116378" y="2174593"/>
                </a:cubicBezTo>
                <a:cubicBezTo>
                  <a:pt x="99244" y="2184873"/>
                  <a:pt x="66502" y="2207843"/>
                  <a:pt x="66502" y="2207843"/>
                </a:cubicBezTo>
                <a:cubicBezTo>
                  <a:pt x="63731" y="2216156"/>
                  <a:pt x="62108" y="2224944"/>
                  <a:pt x="58189" y="2232782"/>
                </a:cubicBezTo>
                <a:cubicBezTo>
                  <a:pt x="53721" y="2241718"/>
                  <a:pt x="46521" y="2249046"/>
                  <a:pt x="41564" y="2257720"/>
                </a:cubicBezTo>
                <a:cubicBezTo>
                  <a:pt x="35416" y="2268479"/>
                  <a:pt x="30480" y="2279887"/>
                  <a:pt x="24938" y="2290971"/>
                </a:cubicBezTo>
                <a:lnTo>
                  <a:pt x="8313" y="2357473"/>
                </a:lnTo>
                <a:lnTo>
                  <a:pt x="0" y="2390723"/>
                </a:lnTo>
                <a:cubicBezTo>
                  <a:pt x="9768" y="2507935"/>
                  <a:pt x="-2238" y="2458825"/>
                  <a:pt x="24938" y="2540353"/>
                </a:cubicBezTo>
                <a:cubicBezTo>
                  <a:pt x="34127" y="2567920"/>
                  <a:pt x="22168" y="2487705"/>
                  <a:pt x="41564" y="2523727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69850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26724" y="-497645"/>
            <a:ext cx="5696094" cy="1600200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330634" y="1184564"/>
            <a:ext cx="3932237" cy="3811588"/>
          </a:xfrm>
        </p:spPr>
        <p:txBody>
          <a:bodyPr/>
          <a:lstStyle/>
          <a:p>
            <a:r>
              <a:rPr lang="zh-TW" altLang="en-US" dirty="0"/>
              <a:t>外管使用</a:t>
            </a:r>
            <a:r>
              <a:rPr lang="en-US" altLang="zh-TW" dirty="0"/>
              <a:t>CD</a:t>
            </a:r>
            <a:r>
              <a:rPr lang="zh-TW" altLang="en-US" dirty="0"/>
              <a:t>管線，不符合規定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911" y="1777965"/>
            <a:ext cx="5554178" cy="416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140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72197" y="415636"/>
            <a:ext cx="5633748" cy="779318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455324" y="1194954"/>
            <a:ext cx="4127067" cy="3811588"/>
          </a:xfrm>
        </p:spPr>
        <p:txBody>
          <a:bodyPr/>
          <a:lstStyle/>
          <a:p>
            <a:r>
              <a:rPr lang="zh-TW" altLang="en-US" dirty="0"/>
              <a:t>移櫃網路線隨便插接，不符合規定</a:t>
            </a:r>
            <a:r>
              <a:rPr lang="en-US" altLang="zh-TW" dirty="0"/>
              <a:t>(</a:t>
            </a:r>
            <a:r>
              <a:rPr lang="zh-TW" altLang="en-US" dirty="0"/>
              <a:t>新店國小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7" name="圖片版面配置區 6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178" b="21178"/>
          <a:stretch>
            <a:fillRect/>
          </a:stretch>
        </p:blipFill>
        <p:spPr>
          <a:xfrm>
            <a:off x="3275734" y="1673225"/>
            <a:ext cx="617220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785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11188" y="620134"/>
            <a:ext cx="5768830" cy="737755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670935" y="1357889"/>
            <a:ext cx="3932237" cy="3811588"/>
          </a:xfrm>
        </p:spPr>
        <p:txBody>
          <a:bodyPr/>
          <a:lstStyle/>
          <a:p>
            <a:r>
              <a:rPr lang="zh-TW" altLang="en-US" dirty="0"/>
              <a:t>樓板間穿洞後使用</a:t>
            </a:r>
            <a:r>
              <a:rPr lang="en-US" altLang="zh-TW" dirty="0"/>
              <a:t>CD</a:t>
            </a:r>
            <a:r>
              <a:rPr lang="zh-TW" altLang="en-US" dirty="0"/>
              <a:t>管線，不符合規定</a:t>
            </a:r>
            <a:r>
              <a:rPr lang="en-US" altLang="zh-TW" dirty="0"/>
              <a:t>(</a:t>
            </a:r>
            <a:r>
              <a:rPr lang="zh-TW" altLang="en-US" dirty="0"/>
              <a:t>新店國小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7" name="圖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9908" y="1982874"/>
            <a:ext cx="7246620" cy="425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811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68288" y="290945"/>
            <a:ext cx="5602576" cy="924792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361806" y="1315388"/>
            <a:ext cx="3932237" cy="3811588"/>
          </a:xfrm>
        </p:spPr>
        <p:txBody>
          <a:bodyPr/>
          <a:lstStyle/>
          <a:p>
            <a:r>
              <a:rPr lang="zh-TW" altLang="zh-TW" dirty="0"/>
              <a:t>外線進教室後孔洞縫隙未封好</a:t>
            </a:r>
            <a:r>
              <a:rPr lang="zh-TW" altLang="en-US" dirty="0"/>
              <a:t>，廠商答允以膠封填</a:t>
            </a:r>
          </a:p>
        </p:txBody>
      </p:sp>
      <p:pic>
        <p:nvPicPr>
          <p:cNvPr id="5" name="圖片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954"/>
          <a:stretch/>
        </p:blipFill>
        <p:spPr bwMode="auto">
          <a:xfrm>
            <a:off x="2955766" y="1841313"/>
            <a:ext cx="6280467" cy="44804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橢圓 1"/>
          <p:cNvSpPr/>
          <p:nvPr/>
        </p:nvSpPr>
        <p:spPr>
          <a:xfrm>
            <a:off x="5721926" y="4817226"/>
            <a:ext cx="748145" cy="8146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03148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93424" y="661698"/>
            <a:ext cx="5602576" cy="654627"/>
          </a:xfrm>
        </p:spPr>
        <p:txBody>
          <a:bodyPr/>
          <a:lstStyle/>
          <a:p>
            <a:r>
              <a:rPr lang="zh-TW" altLang="en-US" dirty="0"/>
              <a:t>教室外網路配線施工配線說明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569624" y="1402773"/>
            <a:ext cx="3932237" cy="3811588"/>
          </a:xfrm>
        </p:spPr>
        <p:txBody>
          <a:bodyPr/>
          <a:lstStyle/>
          <a:p>
            <a:r>
              <a:rPr lang="zh-TW" altLang="zh-TW" dirty="0"/>
              <a:t>外線進教室</a:t>
            </a:r>
            <a:r>
              <a:rPr lang="zh-TW" altLang="en-US" dirty="0"/>
              <a:t>管線盒尚未封蓋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428" y="1862052"/>
            <a:ext cx="8066916" cy="453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5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47EDAF-A5C3-416B-94D2-94590540E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8645" cy="3383915"/>
          </a:xfrm>
        </p:spPr>
        <p:txBody>
          <a:bodyPr>
            <a:normAutofit/>
          </a:bodyPr>
          <a:lstStyle/>
          <a:p>
            <a:r>
              <a:rPr lang="zh-TW" altLang="en-US" dirty="0"/>
              <a:t>佈線說明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88AA1406-3080-4AF0-82C0-B80AC00ADA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8434" y="166016"/>
            <a:ext cx="9198402" cy="6535230"/>
          </a:xfrm>
        </p:spPr>
      </p:pic>
    </p:spTree>
    <p:extLst>
      <p:ext uri="{BB962C8B-B14F-4D97-AF65-F5344CB8AC3E}">
        <p14:creationId xmlns:p14="http://schemas.microsoft.com/office/powerpoint/2010/main" val="5609710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281055" y="650472"/>
            <a:ext cx="5677164" cy="623455"/>
          </a:xfrm>
        </p:spPr>
        <p:txBody>
          <a:bodyPr/>
          <a:lstStyle/>
          <a:p>
            <a:r>
              <a:rPr lang="zh-TW" altLang="en-US" dirty="0"/>
              <a:t>教室內網路配線施工配線說明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357367" y="1356953"/>
            <a:ext cx="3932237" cy="3811588"/>
          </a:xfrm>
        </p:spPr>
        <p:txBody>
          <a:bodyPr/>
          <a:lstStyle/>
          <a:p>
            <a:r>
              <a:rPr lang="zh-TW" altLang="en-US" dirty="0"/>
              <a:t>教室內施工管線及工具下班後未收，請求改善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543" y="1876597"/>
            <a:ext cx="2296432" cy="408154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564" y="1876597"/>
            <a:ext cx="2296432" cy="408154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585" y="1876596"/>
            <a:ext cx="2296432" cy="408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010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73534" y="708253"/>
            <a:ext cx="4438794" cy="592282"/>
          </a:xfrm>
        </p:spPr>
        <p:txBody>
          <a:bodyPr>
            <a:normAutofit/>
          </a:bodyPr>
          <a:lstStyle/>
          <a:p>
            <a:r>
              <a:rPr lang="zh-TW" altLang="en-US" dirty="0"/>
              <a:t>機櫃遷移工程配線說明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673534" y="1381076"/>
            <a:ext cx="3932237" cy="3811588"/>
          </a:xfrm>
        </p:spPr>
        <p:txBody>
          <a:bodyPr/>
          <a:lstStyle/>
          <a:p>
            <a:r>
              <a:rPr lang="zh-TW" altLang="en-US" dirty="0"/>
              <a:t>施工人員不夠專業，沒按照流程拆除，導致施工延遲三天，機櫃樓棟網路才通</a:t>
            </a:r>
          </a:p>
        </p:txBody>
      </p:sp>
      <p:pic>
        <p:nvPicPr>
          <p:cNvPr id="3" name="圖片版面配置區 2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79" b="11579"/>
          <a:stretch>
            <a:fillRect/>
          </a:stretch>
        </p:blipFill>
        <p:spPr>
          <a:xfrm>
            <a:off x="552439" y="3675039"/>
            <a:ext cx="6447721" cy="2787959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1240" y="498911"/>
            <a:ext cx="5288637" cy="297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551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38452" y="727363"/>
            <a:ext cx="4343400" cy="748145"/>
          </a:xfrm>
        </p:spPr>
        <p:txBody>
          <a:bodyPr>
            <a:normAutofit/>
          </a:bodyPr>
          <a:lstStyle/>
          <a:p>
            <a:r>
              <a:rPr lang="zh-TW" altLang="en-US" dirty="0"/>
              <a:t>機櫃遷移工程配線說明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611188" y="1518443"/>
            <a:ext cx="3932237" cy="3811588"/>
          </a:xfrm>
        </p:spPr>
        <p:txBody>
          <a:bodyPr/>
          <a:lstStyle/>
          <a:p>
            <a:r>
              <a:rPr lang="zh-TW" altLang="en-US" dirty="0"/>
              <a:t>機櫃內部雜亂，配線分不清楚，工程人員分不清楚標線與交換器插槽位置</a:t>
            </a:r>
          </a:p>
        </p:txBody>
      </p:sp>
      <p:pic>
        <p:nvPicPr>
          <p:cNvPr id="7" name="圖片版面配置區 6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79" b="11579"/>
          <a:stretch>
            <a:fillRect/>
          </a:stretch>
        </p:blipFill>
        <p:spPr>
          <a:xfrm>
            <a:off x="4918366" y="987424"/>
            <a:ext cx="6172200" cy="4873625"/>
          </a:xfrm>
        </p:spPr>
      </p:pic>
    </p:spTree>
    <p:extLst>
      <p:ext uri="{BB962C8B-B14F-4D97-AF65-F5344CB8AC3E}">
        <p14:creationId xmlns:p14="http://schemas.microsoft.com/office/powerpoint/2010/main" val="17748364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81530" y="500256"/>
            <a:ext cx="5278943" cy="612505"/>
          </a:xfrm>
        </p:spPr>
        <p:txBody>
          <a:bodyPr>
            <a:normAutofit/>
          </a:bodyPr>
          <a:lstStyle/>
          <a:p>
            <a:r>
              <a:rPr lang="zh-TW" altLang="en-US" dirty="0"/>
              <a:t>機櫃遷移工程配線說明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581530" y="1149133"/>
            <a:ext cx="3932237" cy="3811588"/>
          </a:xfrm>
        </p:spPr>
        <p:txBody>
          <a:bodyPr/>
          <a:lstStyle/>
          <a:p>
            <a:r>
              <a:rPr lang="zh-TW" altLang="en-US" dirty="0"/>
              <a:t>剪線不精確後，線路不夠長，再以水電工法與膠帶包覆，做延長網路線。</a:t>
            </a:r>
          </a:p>
        </p:txBody>
      </p:sp>
      <p:pic>
        <p:nvPicPr>
          <p:cNvPr id="9" name="圖片版面配置區 8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79" b="11579"/>
          <a:stretch>
            <a:fillRect/>
          </a:stretch>
        </p:blipFill>
        <p:spPr>
          <a:xfrm>
            <a:off x="1778722" y="1867429"/>
            <a:ext cx="9220540" cy="3986911"/>
          </a:xfrm>
        </p:spPr>
      </p:pic>
    </p:spTree>
    <p:extLst>
      <p:ext uri="{BB962C8B-B14F-4D97-AF65-F5344CB8AC3E}">
        <p14:creationId xmlns:p14="http://schemas.microsoft.com/office/powerpoint/2010/main" val="4676284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81530" y="500256"/>
            <a:ext cx="5278943" cy="612505"/>
          </a:xfrm>
        </p:spPr>
        <p:txBody>
          <a:bodyPr>
            <a:normAutofit/>
          </a:bodyPr>
          <a:lstStyle/>
          <a:p>
            <a:r>
              <a:rPr lang="zh-TW" altLang="en-US" dirty="0"/>
              <a:t>機櫃遷移工程配線說明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581530" y="1149133"/>
            <a:ext cx="3932237" cy="3811588"/>
          </a:xfrm>
        </p:spPr>
        <p:txBody>
          <a:bodyPr/>
          <a:lstStyle/>
          <a:p>
            <a:r>
              <a:rPr lang="zh-TW" altLang="en-US" dirty="0" smtClean="0"/>
              <a:t>舊有資訊盒更換，不能只用雙面膠貼牆。</a:t>
            </a:r>
            <a:endParaRPr lang="zh-TW" altLang="en-US" dirty="0"/>
          </a:p>
        </p:txBody>
      </p:sp>
      <p:pic>
        <p:nvPicPr>
          <p:cNvPr id="3" name="圖片版面配置區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4" b="27784"/>
          <a:stretch>
            <a:fillRect/>
          </a:stretch>
        </p:blipFill>
        <p:spPr>
          <a:xfrm>
            <a:off x="6064336" y="1715448"/>
            <a:ext cx="4197430" cy="3314329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953" y="1845425"/>
            <a:ext cx="2624419" cy="466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005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197D16-FE75-4A0E-A0C9-28C0F04A43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557022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8FCEC6-4B30-4FF2-8B32-504BEAEA3A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716" b="9820"/>
          <a:stretch>
            <a:fillRect/>
          </a:stretch>
        </p:blipFill>
        <p:spPr>
          <a:xfrm>
            <a:off x="0" y="3808676"/>
            <a:ext cx="12192000" cy="3049325"/>
          </a:xfrm>
          <a:custGeom>
            <a:avLst/>
            <a:gdLst>
              <a:gd name="connsiteX0" fmla="*/ 0 w 12192000"/>
              <a:gd name="connsiteY0" fmla="*/ 0 h 3049325"/>
              <a:gd name="connsiteX1" fmla="*/ 12192000 w 12192000"/>
              <a:gd name="connsiteY1" fmla="*/ 0 h 3049325"/>
              <a:gd name="connsiteX2" fmla="*/ 12192000 w 12192000"/>
              <a:gd name="connsiteY2" fmla="*/ 3049325 h 3049325"/>
              <a:gd name="connsiteX3" fmla="*/ 0 w 12192000"/>
              <a:gd name="connsiteY3" fmla="*/ 3049325 h 304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49325">
                <a:moveTo>
                  <a:pt x="0" y="0"/>
                </a:moveTo>
                <a:lnTo>
                  <a:pt x="12192000" y="0"/>
                </a:lnTo>
                <a:lnTo>
                  <a:pt x="12192000" y="3049325"/>
                </a:lnTo>
                <a:lnTo>
                  <a:pt x="0" y="3049325"/>
                </a:lnTo>
                <a:close/>
              </a:path>
            </a:pathLst>
          </a:custGeom>
        </p:spPr>
      </p:pic>
      <p:sp>
        <p:nvSpPr>
          <p:cNvPr id="5" name="標題 4">
            <a:extLst>
              <a:ext uri="{FF2B5EF4-FFF2-40B4-BE49-F238E27FC236}">
                <a16:creationId xmlns:a16="http://schemas.microsoft.com/office/drawing/2014/main" id="{6B9B06F8-A07A-4A70-B95E-7B87BB8CF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484" y="1191796"/>
            <a:ext cx="10021446" cy="2976344"/>
          </a:xfrm>
        </p:spPr>
        <p:txBody>
          <a:bodyPr anchor="ctr">
            <a:normAutofit/>
          </a:bodyPr>
          <a:lstStyle/>
          <a:p>
            <a:pPr algn="l"/>
            <a:r>
              <a:rPr lang="zh-TW" altLang="en-US" sz="6600">
                <a:solidFill>
                  <a:srgbClr val="FFFFFF"/>
                </a:solidFill>
              </a:rPr>
              <a:t>修改後</a:t>
            </a:r>
          </a:p>
        </p:txBody>
      </p:sp>
    </p:spTree>
    <p:extLst>
      <p:ext uri="{BB962C8B-B14F-4D97-AF65-F5344CB8AC3E}">
        <p14:creationId xmlns:p14="http://schemas.microsoft.com/office/powerpoint/2010/main" val="6507059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18115" y="758535"/>
            <a:ext cx="5477885" cy="633845"/>
          </a:xfrm>
        </p:spPr>
        <p:txBody>
          <a:bodyPr>
            <a:normAutofit/>
          </a:bodyPr>
          <a:lstStyle/>
          <a:p>
            <a:r>
              <a:rPr lang="zh-TW" altLang="en-US" dirty="0"/>
              <a:t>修改後教室內外施工配線說明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704706" y="1523206"/>
            <a:ext cx="3932237" cy="3811588"/>
          </a:xfrm>
        </p:spPr>
        <p:txBody>
          <a:bodyPr/>
          <a:lstStyle/>
          <a:p>
            <a:r>
              <a:rPr lang="zh-TW" altLang="en-US" dirty="0"/>
              <a:t>原以束帶綁附舊線路，要求後改以鋼吊管及鐵扣施工。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2380" y="1975986"/>
            <a:ext cx="2616097" cy="4649704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0283" y="1966454"/>
            <a:ext cx="2626823" cy="466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3014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38452" y="692871"/>
            <a:ext cx="5759928" cy="592282"/>
          </a:xfrm>
        </p:spPr>
        <p:txBody>
          <a:bodyPr>
            <a:normAutofit/>
          </a:bodyPr>
          <a:lstStyle/>
          <a:p>
            <a:r>
              <a:rPr lang="zh-TW" altLang="en-US" dirty="0"/>
              <a:t>修改後教室內外施工配線說明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652752" y="1381991"/>
            <a:ext cx="3932237" cy="3811588"/>
          </a:xfrm>
        </p:spPr>
        <p:txBody>
          <a:bodyPr/>
          <a:lstStyle/>
          <a:p>
            <a:r>
              <a:rPr lang="zh-TW" altLang="en-US" dirty="0"/>
              <a:t>外線管線原為</a:t>
            </a:r>
            <a:r>
              <a:rPr lang="en-US" altLang="zh-TW" dirty="0"/>
              <a:t>CD</a:t>
            </a:r>
            <a:r>
              <a:rPr lang="zh-TW" altLang="en-US" dirty="0"/>
              <a:t>管，要求改善後，改為</a:t>
            </a:r>
            <a:r>
              <a:rPr lang="en-US" altLang="zh-TW" dirty="0"/>
              <a:t>PVC</a:t>
            </a:r>
            <a:r>
              <a:rPr lang="zh-TW" altLang="en-US" dirty="0"/>
              <a:t>管。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308" y="2018509"/>
            <a:ext cx="6774503" cy="3811588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8189" y="2776506"/>
            <a:ext cx="4080061" cy="229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73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76552" y="651307"/>
            <a:ext cx="5519448" cy="675409"/>
          </a:xfrm>
        </p:spPr>
        <p:txBody>
          <a:bodyPr>
            <a:normAutofit/>
          </a:bodyPr>
          <a:lstStyle/>
          <a:p>
            <a:r>
              <a:rPr lang="zh-TW" altLang="en-US" dirty="0"/>
              <a:t>修改後教室內外施工配線說明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735879" y="1402773"/>
            <a:ext cx="3932237" cy="3811588"/>
          </a:xfrm>
        </p:spPr>
        <p:txBody>
          <a:bodyPr/>
          <a:lstStyle/>
          <a:p>
            <a:r>
              <a:rPr lang="zh-TW" altLang="en-US" dirty="0"/>
              <a:t>外線管線原為</a:t>
            </a:r>
            <a:r>
              <a:rPr lang="en-US" altLang="zh-TW" dirty="0"/>
              <a:t>CD</a:t>
            </a:r>
            <a:r>
              <a:rPr lang="zh-TW" altLang="en-US" dirty="0"/>
              <a:t>管，要求改善後，改為</a:t>
            </a:r>
            <a:r>
              <a:rPr lang="en-US" altLang="zh-TW" dirty="0"/>
              <a:t>PVC</a:t>
            </a:r>
            <a:r>
              <a:rPr lang="zh-TW" altLang="en-US" dirty="0"/>
              <a:t>管，並且要求固定管線不搖晃。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7466" y="1850196"/>
            <a:ext cx="2685814" cy="4773614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3445" y="1850196"/>
            <a:ext cx="2685813" cy="477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599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13760" y="989012"/>
            <a:ext cx="5571403" cy="611188"/>
          </a:xfrm>
        </p:spPr>
        <p:txBody>
          <a:bodyPr>
            <a:normAutofit/>
          </a:bodyPr>
          <a:lstStyle/>
          <a:p>
            <a:r>
              <a:rPr lang="zh-TW" altLang="en-US" dirty="0"/>
              <a:t>修改後教室內外施工配線說明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413760" y="1704109"/>
            <a:ext cx="3932237" cy="3811588"/>
          </a:xfrm>
        </p:spPr>
        <p:txBody>
          <a:bodyPr/>
          <a:lstStyle/>
          <a:p>
            <a:r>
              <a:rPr lang="zh-TW" altLang="en-US" dirty="0"/>
              <a:t>教室內管線原為</a:t>
            </a:r>
            <a:r>
              <a:rPr lang="en-US" altLang="zh-TW" dirty="0"/>
              <a:t>CD</a:t>
            </a:r>
            <a:r>
              <a:rPr lang="zh-TW" altLang="en-US" dirty="0"/>
              <a:t>管，資訊盒貼牆施作。要求後以</a:t>
            </a:r>
            <a:r>
              <a:rPr lang="en-US" altLang="zh-TW" dirty="0"/>
              <a:t>PVC</a:t>
            </a:r>
            <a:r>
              <a:rPr lang="zh-TW" altLang="en-US" dirty="0"/>
              <a:t>管配置，資訊盒離牆壁</a:t>
            </a:r>
            <a:r>
              <a:rPr lang="en-US" altLang="zh-TW" dirty="0"/>
              <a:t>1</a:t>
            </a:r>
            <a:r>
              <a:rPr lang="zh-TW" altLang="en-US" dirty="0"/>
              <a:t>公尺施作天花板上。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936" y="741155"/>
            <a:ext cx="4282162" cy="2409657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203" y="3696796"/>
            <a:ext cx="4879486" cy="274538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163" y="3696797"/>
            <a:ext cx="4879489" cy="274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51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5020" y="359981"/>
            <a:ext cx="912223" cy="5199652"/>
          </a:xfrm>
        </p:spPr>
        <p:txBody>
          <a:bodyPr>
            <a:normAutofit/>
          </a:bodyPr>
          <a:lstStyle/>
          <a:p>
            <a:r>
              <a:rPr lang="zh-TW" altLang="en-US" dirty="0"/>
              <a:t>一般班級標準佈線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272" r="52459" b="49462"/>
          <a:stretch/>
        </p:blipFill>
        <p:spPr>
          <a:xfrm>
            <a:off x="1844506" y="2803628"/>
            <a:ext cx="3444686" cy="321378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816" t="6610" r="22789" b="76117"/>
          <a:stretch/>
        </p:blipFill>
        <p:spPr>
          <a:xfrm>
            <a:off x="7107382" y="457198"/>
            <a:ext cx="4814103" cy="1776865"/>
          </a:xfrm>
          <a:prstGeom prst="rect">
            <a:avLst/>
          </a:prstGeom>
        </p:spPr>
      </p:pic>
      <p:pic>
        <p:nvPicPr>
          <p:cNvPr id="10" name="圖片 9" descr="畫面剪輯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2810" y="2382013"/>
            <a:ext cx="4945689" cy="4057010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7450223" y="4022350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3" name="直線單箭頭接點 12"/>
          <p:cNvCxnSpPr>
            <a:cxnSpLocks/>
            <a:stCxn id="11" idx="7"/>
          </p:cNvCxnSpPr>
          <p:nvPr/>
        </p:nvCxnSpPr>
        <p:spPr>
          <a:xfrm flipV="1">
            <a:off x="8297611" y="1754425"/>
            <a:ext cx="2074047" cy="241076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3949531" y="4024986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 descr="畫面剪輯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3703" y="3790485"/>
            <a:ext cx="3224283" cy="2187906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0101559" y="4299663"/>
            <a:ext cx="1973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</a:rPr>
              <a:t>網路供電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FFEDA00-6D43-461C-B439-8B367AA67A6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416" r="13608"/>
          <a:stretch/>
        </p:blipFill>
        <p:spPr>
          <a:xfrm rot="5400000">
            <a:off x="2164260" y="90520"/>
            <a:ext cx="2192482" cy="2741691"/>
          </a:xfrm>
          <a:prstGeom prst="rect">
            <a:avLst/>
          </a:prstGeom>
        </p:spPr>
      </p:pic>
      <p:pic>
        <p:nvPicPr>
          <p:cNvPr id="9" name="圖片 8" descr="畫面剪輯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548" b="95238" l="2527" r="96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03708">
            <a:off x="4394777" y="3765049"/>
            <a:ext cx="3253579" cy="1973290"/>
          </a:xfrm>
          <a:prstGeom prst="rect">
            <a:avLst/>
          </a:prstGeom>
        </p:spPr>
      </p:pic>
      <p:cxnSp>
        <p:nvCxnSpPr>
          <p:cNvPr id="15" name="直線單箭頭接點 14"/>
          <p:cNvCxnSpPr>
            <a:cxnSpLocks/>
          </p:cNvCxnSpPr>
          <p:nvPr/>
        </p:nvCxnSpPr>
        <p:spPr>
          <a:xfrm>
            <a:off x="4373212" y="4997715"/>
            <a:ext cx="1938582" cy="41594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橢圓 17">
            <a:extLst>
              <a:ext uri="{FF2B5EF4-FFF2-40B4-BE49-F238E27FC236}">
                <a16:creationId xmlns:a16="http://schemas.microsoft.com/office/drawing/2014/main" id="{A0E03F50-C64E-4F62-AE79-EECBB9741F42}"/>
              </a:ext>
            </a:extLst>
          </p:cNvPr>
          <p:cNvSpPr/>
          <p:nvPr/>
        </p:nvSpPr>
        <p:spPr>
          <a:xfrm>
            <a:off x="2653817" y="457198"/>
            <a:ext cx="1609100" cy="158087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67487866-BEFF-4D1F-895E-781A5C62D8B6}"/>
              </a:ext>
            </a:extLst>
          </p:cNvPr>
          <p:cNvSpPr txBox="1"/>
          <p:nvPr/>
        </p:nvSpPr>
        <p:spPr>
          <a:xfrm>
            <a:off x="4367885" y="709352"/>
            <a:ext cx="1973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舊線盒</a:t>
            </a:r>
            <a:endParaRPr lang="en-US" altLang="zh-TW" sz="3200" dirty="0">
              <a:solidFill>
                <a:srgbClr val="FF0000"/>
              </a:solidFill>
              <a:latin typeface="文鼎中黑" panose="020B0609000000000000" pitchFamily="49" charset="-120"/>
              <a:ea typeface="文鼎中黑" panose="020B0609000000000000" pitchFamily="49" charset="-120"/>
            </a:endParaRPr>
          </a:p>
          <a:p>
            <a:pPr algn="ctr"/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重做</a:t>
            </a:r>
            <a:endParaRPr lang="en-US" altLang="zh-TW" sz="3200" dirty="0">
              <a:solidFill>
                <a:srgbClr val="FF0000"/>
              </a:solidFill>
              <a:latin typeface="文鼎中黑" panose="020B0609000000000000" pitchFamily="49" charset="-120"/>
              <a:ea typeface="文鼎中黑" panose="020B0609000000000000" pitchFamily="49" charset="-12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8F027F5A-9834-4FED-BA31-A734F981D925}"/>
              </a:ext>
            </a:extLst>
          </p:cNvPr>
          <p:cNvSpPr txBox="1"/>
          <p:nvPr/>
        </p:nvSpPr>
        <p:spPr>
          <a:xfrm>
            <a:off x="2639608" y="5610039"/>
            <a:ext cx="1973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HUB</a:t>
            </a:r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換網管型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C4CF19DC-4BB0-4D16-85EF-FBD4F461AFDE}"/>
              </a:ext>
            </a:extLst>
          </p:cNvPr>
          <p:cNvSpPr txBox="1"/>
          <p:nvPr/>
        </p:nvSpPr>
        <p:spPr>
          <a:xfrm>
            <a:off x="8166071" y="703285"/>
            <a:ext cx="2869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新線及新線盒</a:t>
            </a:r>
            <a:endParaRPr lang="en-US" altLang="zh-TW" sz="3200" dirty="0">
              <a:solidFill>
                <a:srgbClr val="FF0000"/>
              </a:solidFill>
              <a:latin typeface="文鼎中黑" panose="020B0609000000000000" pitchFamily="49" charset="-120"/>
              <a:ea typeface="文鼎中黑" panose="020B06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326377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13760" y="989012"/>
            <a:ext cx="5571403" cy="611188"/>
          </a:xfrm>
        </p:spPr>
        <p:txBody>
          <a:bodyPr>
            <a:normAutofit/>
          </a:bodyPr>
          <a:lstStyle/>
          <a:p>
            <a:r>
              <a:rPr lang="zh-TW" altLang="en-US" dirty="0"/>
              <a:t>修改後教室內外施工配線說明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413760" y="1704109"/>
            <a:ext cx="3932237" cy="3811588"/>
          </a:xfrm>
        </p:spPr>
        <p:txBody>
          <a:bodyPr/>
          <a:lstStyle/>
          <a:p>
            <a:r>
              <a:rPr lang="zh-TW" altLang="en-US" dirty="0"/>
              <a:t>教室內管線</a:t>
            </a:r>
            <a:r>
              <a:rPr lang="zh-TW" altLang="en-US" dirty="0" smtClean="0"/>
              <a:t>原有資訊盒不能使用雙面膠貼牆。</a:t>
            </a:r>
            <a:r>
              <a:rPr lang="zh-TW" altLang="en-US" dirty="0"/>
              <a:t>要求後</a:t>
            </a:r>
            <a:r>
              <a:rPr lang="zh-TW" altLang="en-US" dirty="0" smtClean="0"/>
              <a:t>以螺絲鎖牆。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4" y="2419004"/>
            <a:ext cx="2119661" cy="3766814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093" y="780064"/>
            <a:ext cx="3086943" cy="5485756"/>
          </a:xfrm>
          <a:prstGeom prst="rect">
            <a:avLst/>
          </a:prstGeom>
        </p:spPr>
      </p:pic>
      <p:sp>
        <p:nvSpPr>
          <p:cNvPr id="9" name="向右箭號 8"/>
          <p:cNvSpPr/>
          <p:nvPr/>
        </p:nvSpPr>
        <p:spPr>
          <a:xfrm>
            <a:off x="5228705" y="3583935"/>
            <a:ext cx="1512916" cy="70658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8406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756660" y="620134"/>
            <a:ext cx="5176548" cy="737755"/>
          </a:xfrm>
        </p:spPr>
        <p:txBody>
          <a:bodyPr>
            <a:normAutofit/>
          </a:bodyPr>
          <a:lstStyle/>
          <a:p>
            <a:r>
              <a:rPr lang="zh-TW" altLang="en-US" dirty="0"/>
              <a:t>機櫃遷移的</a:t>
            </a:r>
            <a:r>
              <a:rPr lang="en-US" altLang="zh-TW" dirty="0"/>
              <a:t>SOP</a:t>
            </a:r>
            <a:r>
              <a:rPr lang="zh-TW" altLang="en-US" dirty="0"/>
              <a:t>與要項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756660" y="1444337"/>
            <a:ext cx="3932237" cy="3811588"/>
          </a:xfrm>
        </p:spPr>
        <p:txBody>
          <a:bodyPr/>
          <a:lstStyle/>
          <a:p>
            <a:r>
              <a:rPr lang="zh-TW" altLang="en-US" dirty="0"/>
              <a:t>務必建立一套流程，最好能有手冊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575071" y="1823475"/>
            <a:ext cx="754062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1.</a:t>
            </a:r>
            <a:r>
              <a:rPr lang="zh-TW" altLang="en-US" sz="2400" dirty="0"/>
              <a:t>機櫃遷移需有一套</a:t>
            </a:r>
            <a:r>
              <a:rPr lang="en-US" altLang="zh-TW" sz="2400" dirty="0"/>
              <a:t>SOP</a:t>
            </a:r>
            <a:r>
              <a:rPr lang="zh-TW" altLang="en-US" sz="2400" dirty="0"/>
              <a:t>讓施作廠商有所依歸。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2.</a:t>
            </a:r>
            <a:r>
              <a:rPr lang="zh-TW" altLang="en-US" sz="2400" dirty="0"/>
              <a:t>依照合約，線路與標線施作需告知清楚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3.</a:t>
            </a:r>
            <a:r>
              <a:rPr lang="zh-TW" altLang="en-US" sz="2400" dirty="0"/>
              <a:t>請廠商製作移機櫃流程圖與注意事項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4.</a:t>
            </a:r>
            <a:r>
              <a:rPr lang="zh-TW" altLang="en-US" sz="2400" dirty="0"/>
              <a:t>請學校與廠商於拆機櫃前先行拍照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5.</a:t>
            </a:r>
            <a:r>
              <a:rPr lang="zh-TW" altLang="en-US" sz="2400" dirty="0"/>
              <a:t>有</a:t>
            </a:r>
            <a:r>
              <a:rPr lang="en-US" altLang="zh-TW" sz="2400" dirty="0" err="1"/>
              <a:t>pannel</a:t>
            </a:r>
            <a:r>
              <a:rPr lang="zh-TW" altLang="en-US" sz="2400" dirty="0"/>
              <a:t>需於拆除</a:t>
            </a:r>
            <a:r>
              <a:rPr lang="en-US" altLang="zh-TW" sz="2400" dirty="0" err="1"/>
              <a:t>pannel</a:t>
            </a:r>
            <a:r>
              <a:rPr lang="zh-TW" altLang="en-US" sz="2400" dirty="0"/>
              <a:t>前，先標明</a:t>
            </a:r>
            <a:r>
              <a:rPr lang="en-US" altLang="zh-TW" sz="2400" dirty="0" err="1"/>
              <a:t>pannel</a:t>
            </a:r>
            <a:r>
              <a:rPr lang="zh-TW" altLang="en-US" sz="2400" dirty="0"/>
              <a:t>後端線路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6.</a:t>
            </a:r>
            <a:r>
              <a:rPr lang="zh-TW" altLang="en-US" sz="2400" dirty="0"/>
              <a:t>請廠商說明施工期程，並務須期程內完成施工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7.</a:t>
            </a:r>
            <a:r>
              <a:rPr lang="zh-TW" altLang="en-US" sz="2400" dirty="0"/>
              <a:t>請專業網路配線人員與設備施工</a:t>
            </a:r>
          </a:p>
        </p:txBody>
      </p:sp>
    </p:spTree>
    <p:extLst>
      <p:ext uri="{BB962C8B-B14F-4D97-AF65-F5344CB8AC3E}">
        <p14:creationId xmlns:p14="http://schemas.microsoft.com/office/powerpoint/2010/main" val="12081248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839788" y="989012"/>
            <a:ext cx="6580189" cy="706582"/>
          </a:xfrm>
        </p:spPr>
        <p:txBody>
          <a:bodyPr>
            <a:normAutofit/>
          </a:bodyPr>
          <a:lstStyle/>
          <a:p>
            <a:r>
              <a:rPr lang="zh-TW" altLang="en-US" dirty="0"/>
              <a:t>工人於校園中施工與言行說明</a:t>
            </a:r>
          </a:p>
        </p:txBody>
      </p:sp>
      <p:sp>
        <p:nvSpPr>
          <p:cNvPr id="6" name="文字版面配置區 5"/>
          <p:cNvSpPr>
            <a:spLocks noGrp="1"/>
          </p:cNvSpPr>
          <p:nvPr>
            <p:ph type="body" sz="half" idx="2"/>
          </p:nvPr>
        </p:nvSpPr>
        <p:spPr>
          <a:xfrm>
            <a:off x="839788" y="1859973"/>
            <a:ext cx="3932237" cy="3811588"/>
          </a:xfrm>
        </p:spPr>
        <p:txBody>
          <a:bodyPr/>
          <a:lstStyle/>
          <a:p>
            <a:r>
              <a:rPr lang="zh-TW" altLang="en-US" dirty="0"/>
              <a:t>工人於校園內施工較困擾學校問題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2805906" y="2676704"/>
            <a:ext cx="711174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1.</a:t>
            </a:r>
            <a:r>
              <a:rPr lang="zh-TW" altLang="en-US" sz="2400" dirty="0"/>
              <a:t>大聲喧嘩與講髒話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2.</a:t>
            </a:r>
            <a:r>
              <a:rPr lang="zh-TW" altLang="en-US" sz="2400" dirty="0"/>
              <a:t>抽菸、吃檳榔，並將菸蒂、檳榔渣隨地丟置花圃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3.</a:t>
            </a:r>
            <a:r>
              <a:rPr lang="zh-TW" altLang="en-US" sz="2400" dirty="0"/>
              <a:t>喝酒及飲料空瓶隨意亂放於陽台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4.</a:t>
            </a:r>
            <a:r>
              <a:rPr lang="zh-TW" altLang="en-US" sz="2400" dirty="0"/>
              <a:t>約定時間無法到場，容易遲到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en-US" altLang="zh-TW" sz="2400" dirty="0"/>
              <a:t>5.</a:t>
            </a:r>
            <a:r>
              <a:rPr lang="zh-TW" altLang="en-US" sz="2400" dirty="0"/>
              <a:t>進出學校沒有聯絡承辦人</a:t>
            </a:r>
            <a:endParaRPr lang="en-US" altLang="zh-TW" sz="2400" dirty="0"/>
          </a:p>
          <a:p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493476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標題 7">
            <a:extLst>
              <a:ext uri="{FF2B5EF4-FFF2-40B4-BE49-F238E27FC236}">
                <a16:creationId xmlns:a16="http://schemas.microsoft.com/office/drawing/2014/main" id="{3FBB7451-3CE2-4E6A-8629-BF428B5FB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3403" y="2722932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zh-TW" altLang="en-US" sz="4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用心監督才有良好的施工品質</a:t>
            </a:r>
            <a:br>
              <a:rPr lang="zh-TW" altLang="en-US" sz="4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zh-TW" alt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66798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77C73C93-99CF-42E9-BD76-A9359DEE23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600" y="1201150"/>
            <a:ext cx="6932869" cy="519965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5020" y="359981"/>
            <a:ext cx="912223" cy="5199652"/>
          </a:xfrm>
        </p:spPr>
        <p:txBody>
          <a:bodyPr>
            <a:normAutofit/>
          </a:bodyPr>
          <a:lstStyle/>
          <a:p>
            <a:r>
              <a:rPr lang="zh-TW" altLang="en-US" dirty="0"/>
              <a:t>一般班級標準佈線</a:t>
            </a:r>
          </a:p>
        </p:txBody>
      </p:sp>
      <p:cxnSp>
        <p:nvCxnSpPr>
          <p:cNvPr id="13" name="直線單箭頭接點 12"/>
          <p:cNvCxnSpPr>
            <a:cxnSpLocks/>
          </p:cNvCxnSpPr>
          <p:nvPr/>
        </p:nvCxnSpPr>
        <p:spPr>
          <a:xfrm flipH="1">
            <a:off x="8281851" y="1201150"/>
            <a:ext cx="1030549" cy="125466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橢圓 17">
            <a:extLst>
              <a:ext uri="{FF2B5EF4-FFF2-40B4-BE49-F238E27FC236}">
                <a16:creationId xmlns:a16="http://schemas.microsoft.com/office/drawing/2014/main" id="{A0E03F50-C64E-4F62-AE79-EECBB9741F42}"/>
              </a:ext>
            </a:extLst>
          </p:cNvPr>
          <p:cNvSpPr/>
          <p:nvPr/>
        </p:nvSpPr>
        <p:spPr>
          <a:xfrm>
            <a:off x="6096000" y="2684160"/>
            <a:ext cx="1059193" cy="110229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67487866-BEFF-4D1F-895E-781A5C62D8B6}"/>
              </a:ext>
            </a:extLst>
          </p:cNvPr>
          <p:cNvSpPr txBox="1"/>
          <p:nvPr/>
        </p:nvSpPr>
        <p:spPr>
          <a:xfrm>
            <a:off x="2379531" y="123932"/>
            <a:ext cx="5007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舊線副控端可選擇留在</a:t>
            </a:r>
            <a:r>
              <a:rPr lang="en-US" altLang="zh-TW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PANEL</a:t>
            </a:r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上或做水晶頭</a:t>
            </a:r>
            <a:endParaRPr lang="en-US" altLang="zh-TW" sz="3200" dirty="0">
              <a:solidFill>
                <a:srgbClr val="FF0000"/>
              </a:solidFill>
              <a:latin typeface="文鼎中黑" panose="020B0609000000000000" pitchFamily="49" charset="-120"/>
              <a:ea typeface="文鼎中黑" panose="020B0609000000000000" pitchFamily="49" charset="-12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C4CF19DC-4BB0-4D16-85EF-FBD4F461AFDE}"/>
              </a:ext>
            </a:extLst>
          </p:cNvPr>
          <p:cNvSpPr txBox="1"/>
          <p:nvPr/>
        </p:nvSpPr>
        <p:spPr>
          <a:xfrm>
            <a:off x="7466131" y="123932"/>
            <a:ext cx="3838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科任網點仍留在</a:t>
            </a:r>
            <a:r>
              <a:rPr lang="en-US" altLang="zh-TW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PANEL</a:t>
            </a:r>
            <a:r>
              <a:rPr lang="zh-TW" altLang="en-US" sz="3200" dirty="0">
                <a:solidFill>
                  <a:srgbClr val="FF0000"/>
                </a:solidFill>
                <a:latin typeface="文鼎中黑" panose="020B0609000000000000" pitchFamily="49" charset="-120"/>
                <a:ea typeface="文鼎中黑" panose="020B0609000000000000" pitchFamily="49" charset="-120"/>
              </a:rPr>
              <a:t>上不處理</a:t>
            </a:r>
            <a:endParaRPr lang="en-US" altLang="zh-TW" sz="3200" dirty="0">
              <a:solidFill>
                <a:srgbClr val="FF0000"/>
              </a:solidFill>
              <a:latin typeface="文鼎中黑" panose="020B0609000000000000" pitchFamily="49" charset="-120"/>
              <a:ea typeface="文鼎中黑" panose="020B0609000000000000" pitchFamily="49" charset="-120"/>
            </a:endParaRPr>
          </a:p>
        </p:txBody>
      </p:sp>
      <p:sp>
        <p:nvSpPr>
          <p:cNvPr id="22" name="橢圓 21">
            <a:extLst>
              <a:ext uri="{FF2B5EF4-FFF2-40B4-BE49-F238E27FC236}">
                <a16:creationId xmlns:a16="http://schemas.microsoft.com/office/drawing/2014/main" id="{D641CAD8-A339-4BB1-8CF3-07B9DCDD55D0}"/>
              </a:ext>
            </a:extLst>
          </p:cNvPr>
          <p:cNvSpPr/>
          <p:nvPr/>
        </p:nvSpPr>
        <p:spPr>
          <a:xfrm>
            <a:off x="5553512" y="1602297"/>
            <a:ext cx="938787" cy="90602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029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563189" cy="5447846"/>
          </a:xfrm>
        </p:spPr>
        <p:txBody>
          <a:bodyPr>
            <a:normAutofit/>
          </a:bodyPr>
          <a:lstStyle/>
          <a:p>
            <a:r>
              <a:rPr lang="zh-TW" altLang="en-US" dirty="0"/>
              <a:t>壞線或超過</a:t>
            </a:r>
            <a:r>
              <a:rPr lang="en-US" altLang="zh-TW" dirty="0"/>
              <a:t>12</a:t>
            </a:r>
            <a:r>
              <a:rPr lang="zh-TW" altLang="en-US" dirty="0"/>
              <a:t>間之大樓佈線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147C63D-FCE8-45F0-92D1-38DF80291E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984" t="14318" r="4349" b="48095"/>
          <a:stretch/>
        </p:blipFill>
        <p:spPr>
          <a:xfrm rot="10800000">
            <a:off x="2418805" y="1120735"/>
            <a:ext cx="8751013" cy="3936626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83C5C5F2-A7A1-4830-A08C-589935BD051C}"/>
              </a:ext>
            </a:extLst>
          </p:cNvPr>
          <p:cNvSpPr/>
          <p:nvPr/>
        </p:nvSpPr>
        <p:spPr>
          <a:xfrm>
            <a:off x="4389120" y="2808195"/>
            <a:ext cx="1058091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4F14D08-110B-4D75-BCE2-1D54427769F1}"/>
              </a:ext>
            </a:extLst>
          </p:cNvPr>
          <p:cNvSpPr/>
          <p:nvPr/>
        </p:nvSpPr>
        <p:spPr>
          <a:xfrm>
            <a:off x="4389120" y="3365225"/>
            <a:ext cx="1058091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0888A9A-4702-4570-9CAE-26A25EDD327D}"/>
              </a:ext>
            </a:extLst>
          </p:cNvPr>
          <p:cNvSpPr/>
          <p:nvPr/>
        </p:nvSpPr>
        <p:spPr>
          <a:xfrm>
            <a:off x="4389119" y="3922255"/>
            <a:ext cx="1058091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401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86543" cy="5447846"/>
          </a:xfrm>
        </p:spPr>
        <p:txBody>
          <a:bodyPr>
            <a:normAutofit/>
          </a:bodyPr>
          <a:lstStyle/>
          <a:p>
            <a:r>
              <a:rPr lang="zh-TW" altLang="en-US" dirty="0"/>
              <a:t>特殊班級佈線教室</a:t>
            </a:r>
          </a:p>
        </p:txBody>
      </p:sp>
      <p:pic>
        <p:nvPicPr>
          <p:cNvPr id="4" name="內容版面配置區 3" descr="畫面剪輯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546" y="489247"/>
            <a:ext cx="8892207" cy="5687716"/>
          </a:xfrm>
        </p:spPr>
      </p:pic>
      <p:sp>
        <p:nvSpPr>
          <p:cNvPr id="8" name="矩形 7"/>
          <p:cNvSpPr/>
          <p:nvPr/>
        </p:nvSpPr>
        <p:spPr>
          <a:xfrm>
            <a:off x="10215154" y="4493623"/>
            <a:ext cx="535577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3272247" y="5615260"/>
            <a:ext cx="535577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3272247" y="4493623"/>
            <a:ext cx="2148839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6609806" y="489247"/>
            <a:ext cx="1554480" cy="5617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圓角矩形 12"/>
          <p:cNvSpPr/>
          <p:nvPr/>
        </p:nvSpPr>
        <p:spPr>
          <a:xfrm>
            <a:off x="2599509" y="365125"/>
            <a:ext cx="7615645" cy="3240224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圓角矩形 13"/>
          <p:cNvSpPr/>
          <p:nvPr/>
        </p:nvSpPr>
        <p:spPr>
          <a:xfrm>
            <a:off x="2592219" y="3944983"/>
            <a:ext cx="4971174" cy="2356102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7563393" y="3920009"/>
            <a:ext cx="4023360" cy="2356102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8834089" y="489247"/>
            <a:ext cx="649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</a:rPr>
              <a:t>15</a:t>
            </a:r>
            <a:r>
              <a:rPr lang="zh-TW" altLang="en-US" sz="3200" dirty="0">
                <a:solidFill>
                  <a:schemeClr val="accent6">
                    <a:lumMod val="75000"/>
                  </a:schemeClr>
                </a:solidFill>
              </a:rPr>
              <a:t>間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1858524" y="3978108"/>
            <a:ext cx="649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</a:rPr>
              <a:t>20</a:t>
            </a:r>
            <a:r>
              <a:rPr lang="zh-TW" altLang="en-US" sz="3200" dirty="0">
                <a:solidFill>
                  <a:schemeClr val="accent6">
                    <a:lumMod val="75000"/>
                  </a:schemeClr>
                </a:solidFill>
              </a:rPr>
              <a:t>間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1575490" y="4417640"/>
            <a:ext cx="6495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chemeClr val="accent6">
                    <a:lumMod val="75000"/>
                  </a:schemeClr>
                </a:solidFill>
              </a:rPr>
              <a:t>13</a:t>
            </a:r>
            <a:r>
              <a:rPr lang="zh-TW" altLang="en-US" sz="3200" dirty="0">
                <a:solidFill>
                  <a:schemeClr val="accent6">
                    <a:lumMod val="75000"/>
                  </a:schemeClr>
                </a:solidFill>
              </a:rPr>
              <a:t>間</a:t>
            </a:r>
          </a:p>
        </p:txBody>
      </p:sp>
      <p:sp>
        <p:nvSpPr>
          <p:cNvPr id="11" name="矩形 10"/>
          <p:cNvSpPr/>
          <p:nvPr/>
        </p:nvSpPr>
        <p:spPr>
          <a:xfrm>
            <a:off x="5969726" y="4493623"/>
            <a:ext cx="1593668" cy="56170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5723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05" t="45818" r="11063" b="29656"/>
          <a:stretch/>
        </p:blipFill>
        <p:spPr>
          <a:xfrm>
            <a:off x="6974558" y="493376"/>
            <a:ext cx="4794068" cy="117385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12223" cy="5199652"/>
          </a:xfrm>
        </p:spPr>
        <p:txBody>
          <a:bodyPr>
            <a:normAutofit/>
          </a:bodyPr>
          <a:lstStyle/>
          <a:p>
            <a:r>
              <a:rPr lang="zh-TW" altLang="en-US" dirty="0"/>
              <a:t>特殊班級教室佈線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8958" y="457198"/>
            <a:ext cx="4594384" cy="6125845"/>
          </a:xfrm>
          <a:prstGeom prst="rect">
            <a:avLst/>
          </a:prstGeom>
        </p:spPr>
      </p:pic>
      <p:pic>
        <p:nvPicPr>
          <p:cNvPr id="5" name="圖片 4" descr="畫面剪輯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48" b="95238" l="2527" r="960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03708">
            <a:off x="1884047" y="1731537"/>
            <a:ext cx="2456635" cy="1489945"/>
          </a:xfrm>
          <a:prstGeom prst="rect">
            <a:avLst/>
          </a:prstGeom>
        </p:spPr>
      </p:pic>
      <p:cxnSp>
        <p:nvCxnSpPr>
          <p:cNvPr id="9" name="直線單箭頭接點 8"/>
          <p:cNvCxnSpPr>
            <a:cxnSpLocks/>
          </p:cNvCxnSpPr>
          <p:nvPr/>
        </p:nvCxnSpPr>
        <p:spPr>
          <a:xfrm>
            <a:off x="3424188" y="633845"/>
            <a:ext cx="27673" cy="168332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橢圓 9"/>
          <p:cNvSpPr/>
          <p:nvPr/>
        </p:nvSpPr>
        <p:spPr>
          <a:xfrm>
            <a:off x="4106236" y="5077094"/>
            <a:ext cx="992777" cy="97536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" name="直線單箭頭接點 10"/>
          <p:cNvCxnSpPr>
            <a:cxnSpLocks/>
          </p:cNvCxnSpPr>
          <p:nvPr/>
        </p:nvCxnSpPr>
        <p:spPr>
          <a:xfrm flipH="1" flipV="1">
            <a:off x="3460174" y="3429000"/>
            <a:ext cx="946983" cy="164809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/>
          <p:cNvSpPr txBox="1"/>
          <p:nvPr/>
        </p:nvSpPr>
        <p:spPr>
          <a:xfrm>
            <a:off x="7705108" y="1809077"/>
            <a:ext cx="39335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</a:rPr>
              <a:t>由教室</a:t>
            </a:r>
            <a:r>
              <a:rPr lang="en-US" altLang="zh-TW" sz="3200" dirty="0">
                <a:solidFill>
                  <a:srgbClr val="FF0000"/>
                </a:solidFill>
              </a:rPr>
              <a:t>5PORT</a:t>
            </a:r>
            <a:r>
              <a:rPr lang="zh-TW" altLang="en-US" sz="3200" dirty="0">
                <a:solidFill>
                  <a:srgbClr val="FF0000"/>
                </a:solidFill>
              </a:rPr>
              <a:t>網管交換器供電給</a:t>
            </a:r>
            <a:r>
              <a:rPr lang="en-US" altLang="zh-TW" sz="3200" dirty="0">
                <a:solidFill>
                  <a:srgbClr val="FF0000"/>
                </a:solidFill>
              </a:rPr>
              <a:t>AP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cxnSp>
        <p:nvCxnSpPr>
          <p:cNvPr id="22" name="直線單箭頭接點 21"/>
          <p:cNvCxnSpPr/>
          <p:nvPr/>
        </p:nvCxnSpPr>
        <p:spPr>
          <a:xfrm>
            <a:off x="7855213" y="806102"/>
            <a:ext cx="468975" cy="95996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8FAE1DEE-7519-42B1-8703-7ED7FCF5C571}"/>
              </a:ext>
            </a:extLst>
          </p:cNvPr>
          <p:cNvSpPr txBox="1"/>
          <p:nvPr/>
        </p:nvSpPr>
        <p:spPr>
          <a:xfrm>
            <a:off x="2447152" y="701310"/>
            <a:ext cx="1183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</a:rPr>
              <a:t>新線</a:t>
            </a:r>
          </a:p>
        </p:txBody>
      </p:sp>
      <p:pic>
        <p:nvPicPr>
          <p:cNvPr id="32" name="圖片 31">
            <a:extLst>
              <a:ext uri="{FF2B5EF4-FFF2-40B4-BE49-F238E27FC236}">
                <a16:creationId xmlns:a16="http://schemas.microsoft.com/office/drawing/2014/main" id="{D751F83C-02F5-43E3-9B1B-0EF9E4AEDF5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766" t="37333" r="16802" b="46857"/>
          <a:stretch/>
        </p:blipFill>
        <p:spPr>
          <a:xfrm rot="7112874">
            <a:off x="7746135" y="3683004"/>
            <a:ext cx="2914650" cy="2395208"/>
          </a:xfrm>
          <a:prstGeom prst="rect">
            <a:avLst/>
          </a:prstGeom>
        </p:spPr>
      </p:pic>
      <p:cxnSp>
        <p:nvCxnSpPr>
          <p:cNvPr id="33" name="直線單箭頭接點 32">
            <a:extLst>
              <a:ext uri="{FF2B5EF4-FFF2-40B4-BE49-F238E27FC236}">
                <a16:creationId xmlns:a16="http://schemas.microsoft.com/office/drawing/2014/main" id="{95DC4533-9132-4444-9696-48AE484637F5}"/>
              </a:ext>
            </a:extLst>
          </p:cNvPr>
          <p:cNvCxnSpPr>
            <a:cxnSpLocks/>
          </p:cNvCxnSpPr>
          <p:nvPr/>
        </p:nvCxnSpPr>
        <p:spPr>
          <a:xfrm>
            <a:off x="4736984" y="3520120"/>
            <a:ext cx="4466476" cy="122061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626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1016</Words>
  <Application>Microsoft Office PowerPoint</Application>
  <PresentationFormat>寬螢幕</PresentationFormat>
  <Paragraphs>131</Paragraphs>
  <Slides>53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53</vt:i4>
      </vt:variant>
    </vt:vector>
  </HeadingPairs>
  <TitlesOfParts>
    <vt:vector size="59" baseType="lpstr">
      <vt:lpstr>文鼎中黑</vt:lpstr>
      <vt:lpstr>新細明體</vt:lpstr>
      <vt:lpstr>Arial</vt:lpstr>
      <vt:lpstr>Calibri</vt:lpstr>
      <vt:lpstr>Calibri Light</vt:lpstr>
      <vt:lpstr>Office 佈景主題</vt:lpstr>
      <vt:lpstr>前瞻網路更新佈線 示範點說明</vt:lpstr>
      <vt:lpstr>階段審核網站</vt:lpstr>
      <vt:lpstr>調查表及切結書</vt:lpstr>
      <vt:lpstr>佈線說明</vt:lpstr>
      <vt:lpstr>一般班級標準佈線</vt:lpstr>
      <vt:lpstr>一般班級標準佈線</vt:lpstr>
      <vt:lpstr>壞線或超過12間之大樓佈線</vt:lpstr>
      <vt:lpstr>特殊班級佈線教室</vt:lpstr>
      <vt:lpstr>特殊班級教室佈線</vt:lpstr>
      <vt:lpstr>舊AP移動科任教室佈線</vt:lpstr>
      <vt:lpstr>舊機櫃移動 </vt:lpstr>
      <vt:lpstr>新增機櫃移動 </vt:lpstr>
      <vt:lpstr>秀山國小缺失案例</vt:lpstr>
      <vt:lpstr>缺失圖</vt:lpstr>
      <vt:lpstr>缺失圖</vt:lpstr>
      <vt:lpstr>缺失圖</vt:lpstr>
      <vt:lpstr>缺失圖</vt:lpstr>
      <vt:lpstr>缺失圖</vt:lpstr>
      <vt:lpstr>缺失圖</vt:lpstr>
      <vt:lpstr>缺失圖</vt:lpstr>
      <vt:lpstr>缺失圖</vt:lpstr>
      <vt:lpstr>缺失圖</vt:lpstr>
      <vt:lpstr>缺失圖</vt:lpstr>
      <vt:lpstr>修改後</vt:lpstr>
      <vt:lpstr>修正圖</vt:lpstr>
      <vt:lpstr>修正圖</vt:lpstr>
      <vt:lpstr>修正圖</vt:lpstr>
      <vt:lpstr>修正圖</vt:lpstr>
      <vt:lpstr>修正圖</vt:lpstr>
      <vt:lpstr>修正圖</vt:lpstr>
      <vt:lpstr>北新國小缺失案例</vt:lpstr>
      <vt:lpstr>教室外網路配線施工配線說明</vt:lpstr>
      <vt:lpstr>教室外網路配線施工配線說明</vt:lpstr>
      <vt:lpstr>教室外網路配線施工配線說明</vt:lpstr>
      <vt:lpstr>教室外網路配線施工配線說明</vt:lpstr>
      <vt:lpstr>教室外網路配線施工配線說明</vt:lpstr>
      <vt:lpstr>教室外網路配線施工配線說明</vt:lpstr>
      <vt:lpstr>教室外網路配線施工配線說明</vt:lpstr>
      <vt:lpstr>教室外網路配線施工配線說明</vt:lpstr>
      <vt:lpstr>教室內網路配線施工配線說明</vt:lpstr>
      <vt:lpstr>機櫃遷移工程配線說明</vt:lpstr>
      <vt:lpstr>機櫃遷移工程配線說明</vt:lpstr>
      <vt:lpstr>機櫃遷移工程配線說明</vt:lpstr>
      <vt:lpstr>機櫃遷移工程配線說明</vt:lpstr>
      <vt:lpstr>修改後</vt:lpstr>
      <vt:lpstr>修改後教室內外施工配線說明</vt:lpstr>
      <vt:lpstr>修改後教室內外施工配線說明</vt:lpstr>
      <vt:lpstr>修改後教室內外施工配線說明</vt:lpstr>
      <vt:lpstr>修改後教室內外施工配線說明</vt:lpstr>
      <vt:lpstr>修改後教室內外施工配線說明</vt:lpstr>
      <vt:lpstr>機櫃遷移的SOP與要項</vt:lpstr>
      <vt:lpstr>工人於校園中施工與言行說明</vt:lpstr>
      <vt:lpstr>用心監督才有良好的施工品質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前瞻網路更新佈線示範點說明</dc:title>
  <dc:creator>admin</dc:creator>
  <cp:lastModifiedBy>Windows 使用者</cp:lastModifiedBy>
  <cp:revision>17</cp:revision>
  <dcterms:created xsi:type="dcterms:W3CDTF">2019-03-06T07:35:02Z</dcterms:created>
  <dcterms:modified xsi:type="dcterms:W3CDTF">2019-03-19T00:55:00Z</dcterms:modified>
</cp:coreProperties>
</file>