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3"/>
  </p:notesMasterIdLst>
  <p:sldIdLst>
    <p:sldId id="909" r:id="rId2"/>
    <p:sldId id="910" r:id="rId3"/>
    <p:sldId id="1062" r:id="rId4"/>
    <p:sldId id="1081" r:id="rId5"/>
    <p:sldId id="1063" r:id="rId6"/>
    <p:sldId id="1082" r:id="rId7"/>
    <p:sldId id="1048" r:id="rId8"/>
    <p:sldId id="1076" r:id="rId9"/>
    <p:sldId id="1068" r:id="rId10"/>
    <p:sldId id="1083" r:id="rId11"/>
    <p:sldId id="1069" r:id="rId12"/>
    <p:sldId id="1077" r:id="rId13"/>
    <p:sldId id="1078" r:id="rId14"/>
    <p:sldId id="1079" r:id="rId15"/>
    <p:sldId id="1080" r:id="rId16"/>
    <p:sldId id="1065" r:id="rId17"/>
    <p:sldId id="1084" r:id="rId18"/>
    <p:sldId id="1085" r:id="rId19"/>
    <p:sldId id="1059" r:id="rId20"/>
    <p:sldId id="1090" r:id="rId21"/>
    <p:sldId id="1096" r:id="rId22"/>
    <p:sldId id="1073" r:id="rId23"/>
    <p:sldId id="1066" r:id="rId24"/>
    <p:sldId id="1086" r:id="rId25"/>
    <p:sldId id="1052" r:id="rId26"/>
    <p:sldId id="1089" r:id="rId27"/>
    <p:sldId id="1071" r:id="rId28"/>
    <p:sldId id="1088" r:id="rId29"/>
    <p:sldId id="1072" r:id="rId30"/>
    <p:sldId id="1075" r:id="rId31"/>
    <p:sldId id="1097" r:id="rId32"/>
    <p:sldId id="1091" r:id="rId33"/>
    <p:sldId id="1067" r:id="rId34"/>
    <p:sldId id="1051" r:id="rId35"/>
    <p:sldId id="1098" r:id="rId36"/>
    <p:sldId id="1087" r:id="rId37"/>
    <p:sldId id="1092" r:id="rId38"/>
    <p:sldId id="1074" r:id="rId39"/>
    <p:sldId id="1094" r:id="rId40"/>
    <p:sldId id="1095" r:id="rId41"/>
    <p:sldId id="1044" r:id="rId42"/>
  </p:sldIdLst>
  <p:sldSz cx="12192000" cy="6858000"/>
  <p:notesSz cx="6807200" cy="9939338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F875C515-A4D7-40F2-8444-62A624FC257A}">
          <p14:sldIdLst>
            <p14:sldId id="909"/>
            <p14:sldId id="910"/>
            <p14:sldId id="1062"/>
            <p14:sldId id="1081"/>
            <p14:sldId id="1063"/>
            <p14:sldId id="1082"/>
            <p14:sldId id="1048"/>
            <p14:sldId id="1076"/>
            <p14:sldId id="1068"/>
            <p14:sldId id="1083"/>
            <p14:sldId id="1069"/>
            <p14:sldId id="1077"/>
            <p14:sldId id="1078"/>
            <p14:sldId id="1079"/>
            <p14:sldId id="1080"/>
            <p14:sldId id="1065"/>
            <p14:sldId id="1084"/>
            <p14:sldId id="1085"/>
            <p14:sldId id="1059"/>
            <p14:sldId id="1090"/>
            <p14:sldId id="1096"/>
            <p14:sldId id="1073"/>
            <p14:sldId id="1066"/>
            <p14:sldId id="1086"/>
            <p14:sldId id="1052"/>
            <p14:sldId id="1089"/>
            <p14:sldId id="1071"/>
            <p14:sldId id="1088"/>
            <p14:sldId id="1072"/>
            <p14:sldId id="1075"/>
            <p14:sldId id="1097"/>
            <p14:sldId id="1091"/>
            <p14:sldId id="1067"/>
            <p14:sldId id="1051"/>
            <p14:sldId id="1098"/>
            <p14:sldId id="1087"/>
            <p14:sldId id="1092"/>
            <p14:sldId id="1074"/>
            <p14:sldId id="1094"/>
            <p14:sldId id="1095"/>
            <p14:sldId id="104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華電聯網1" initials="華電聯網1" lastIdx="1" clrIdx="0">
    <p:extLst>
      <p:ext uri="{19B8F6BF-5375-455C-9EA6-DF929625EA0E}">
        <p15:presenceInfo xmlns:p15="http://schemas.microsoft.com/office/powerpoint/2012/main" userId="華電聯網1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66FF"/>
    <a:srgbClr val="00CCFF"/>
    <a:srgbClr val="FF0000"/>
    <a:srgbClr val="0000FF"/>
    <a:srgbClr val="FFFF66"/>
    <a:srgbClr val="00FFFF"/>
    <a:srgbClr val="CC6600"/>
    <a:srgbClr val="66330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2DE63D5-997A-4646-A377-4702673A728D}" styleName="淺色樣式 2 - 輔色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35758FB7-9AC5-4552-8A53-C91805E547FA}" styleName="佈景主題樣式 1 - 輔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FD0F851-EC5A-4D38-B0AD-8093EC10F338}" styleName="淺色樣式 1 - 輔色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A111915-BE36-4E01-A7E5-04B1672EAD32}" styleName="淺色樣式 2 - 輔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淺色樣式 2 - 輔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E25E649-3F16-4E02-A733-19D2CDBF48F0}" styleName="中等深淺樣式 3 - 輔色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等深淺樣式 3 - 輔色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32" autoAdjust="0"/>
    <p:restoredTop sz="93971" autoAdjust="0"/>
  </p:normalViewPr>
  <p:slideViewPr>
    <p:cSldViewPr>
      <p:cViewPr varScale="1">
        <p:scale>
          <a:sx n="86" d="100"/>
          <a:sy n="86" d="100"/>
        </p:scale>
        <p:origin x="174" y="7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892" y="-96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786" cy="496967"/>
          </a:xfrm>
          <a:prstGeom prst="rect">
            <a:avLst/>
          </a:prstGeom>
        </p:spPr>
        <p:txBody>
          <a:bodyPr vert="horz" lIns="91541" tIns="45770" rIns="91541" bIns="4577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5839" y="1"/>
            <a:ext cx="2949786" cy="496967"/>
          </a:xfrm>
          <a:prstGeom prst="rect">
            <a:avLst/>
          </a:prstGeom>
        </p:spPr>
        <p:txBody>
          <a:bodyPr vert="horz" lIns="91541" tIns="45770" rIns="91541" bIns="4577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1E2D758-17A9-4549-AB4A-F909058CB88A}" type="datetimeFigureOut">
              <a:rPr lang="zh-TW" altLang="en-US"/>
              <a:pPr>
                <a:defRPr/>
              </a:pPr>
              <a:t>2019/3/16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305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41" tIns="45770" rIns="91541" bIns="45770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0721" y="4721186"/>
            <a:ext cx="5445760" cy="4472702"/>
          </a:xfrm>
          <a:prstGeom prst="rect">
            <a:avLst/>
          </a:prstGeom>
        </p:spPr>
        <p:txBody>
          <a:bodyPr vert="horz" lIns="91541" tIns="45770" rIns="91541" bIns="45770" rtlCol="0">
            <a:normAutofit/>
          </a:bodyPr>
          <a:lstStyle/>
          <a:p>
            <a:pPr lvl="0"/>
            <a:r>
              <a:rPr lang="zh-TW" altLang="en-US" noProof="0"/>
              <a:t>按一下以編輯母片文字樣式</a:t>
            </a:r>
          </a:p>
          <a:p>
            <a:pPr lvl="1"/>
            <a:r>
              <a:rPr lang="zh-TW" altLang="en-US" noProof="0"/>
              <a:t>第二層</a:t>
            </a:r>
          </a:p>
          <a:p>
            <a:pPr lvl="2"/>
            <a:r>
              <a:rPr lang="zh-TW" altLang="en-US" noProof="0"/>
              <a:t>第三層</a:t>
            </a:r>
          </a:p>
          <a:p>
            <a:pPr lvl="3"/>
            <a:r>
              <a:rPr lang="zh-TW" altLang="en-US" noProof="0"/>
              <a:t>第四層</a:t>
            </a:r>
          </a:p>
          <a:p>
            <a:pPr lvl="4"/>
            <a:r>
              <a:rPr lang="zh-TW" altLang="en-US" noProof="0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2" y="9440648"/>
            <a:ext cx="2949786" cy="496967"/>
          </a:xfrm>
          <a:prstGeom prst="rect">
            <a:avLst/>
          </a:prstGeom>
        </p:spPr>
        <p:txBody>
          <a:bodyPr vert="horz" lIns="91541" tIns="45770" rIns="91541" bIns="4577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5839" y="9440648"/>
            <a:ext cx="2949786" cy="496967"/>
          </a:xfrm>
          <a:prstGeom prst="rect">
            <a:avLst/>
          </a:prstGeom>
        </p:spPr>
        <p:txBody>
          <a:bodyPr vert="horz" wrap="square" lIns="91541" tIns="45770" rIns="91541" bIns="4577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anose="020F0502020204030204" pitchFamily="34" charset="0"/>
              </a:defRPr>
            </a:lvl1pPr>
          </a:lstStyle>
          <a:p>
            <a:fld id="{31E3827A-5D1F-4DD6-8553-C493E85D8DFD}" type="slidenum">
              <a:rPr lang="zh-TW" altLang="en-US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67836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3663" y="747713"/>
            <a:ext cx="6629400" cy="372903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5497">
              <a:defRPr/>
            </a:pPr>
            <a:fld id="{31E3827A-5D1F-4DD6-8553-C493E85D8DFD}" type="slidenum">
              <a:rPr lang="zh-TW" altLang="en-US">
                <a:solidFill>
                  <a:prstClr val="black"/>
                </a:solidFill>
              </a:rPr>
              <a:pPr defTabSz="915497">
                <a:defRPr/>
              </a:pPr>
              <a:t>1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53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 descr="PPT-templat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" y="1589"/>
            <a:ext cx="12187767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>
            <a:normAutofit/>
          </a:bodyPr>
          <a:lstStyle>
            <a:lvl1pPr>
              <a:defRPr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 hasCustomPrompt="1"/>
          </p:nvPr>
        </p:nvSpPr>
        <p:spPr>
          <a:xfrm>
            <a:off x="1007435" y="5467753"/>
            <a:ext cx="4224469" cy="753660"/>
          </a:xfrm>
        </p:spPr>
        <p:txBody>
          <a:bodyPr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dirty="0"/>
              <a:t>Date</a:t>
            </a:r>
            <a:r>
              <a:rPr lang="zh-TW" altLang="en-US" dirty="0"/>
              <a:t>：</a:t>
            </a:r>
            <a:endParaRPr lang="en-US" altLang="zh-TW" dirty="0"/>
          </a:p>
          <a:p>
            <a:r>
              <a:rPr lang="en-US" altLang="zh-TW" dirty="0"/>
              <a:t>Version</a:t>
            </a:r>
            <a:r>
              <a:rPr lang="zh-TW" altLang="en-US" dirty="0"/>
              <a:t>：</a:t>
            </a:r>
            <a:endParaRPr lang="en-US" altLang="zh-TW" dirty="0"/>
          </a:p>
          <a:p>
            <a:r>
              <a:rPr lang="en-US" altLang="zh-TW" dirty="0"/>
              <a:t>Author</a:t>
            </a:r>
            <a:r>
              <a:rPr lang="zh-TW" altLang="en-US" dirty="0"/>
              <a:t>：</a:t>
            </a:r>
          </a:p>
        </p:txBody>
      </p:sp>
    </p:spTree>
    <p:extLst>
      <p:ext uri="{BB962C8B-B14F-4D97-AF65-F5344CB8AC3E}">
        <p14:creationId xmlns:p14="http://schemas.microsoft.com/office/powerpoint/2010/main" val="710647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6" descr="PPT-template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" y="1589"/>
            <a:ext cx="12187767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標題 1"/>
          <p:cNvSpPr>
            <a:spLocks noGrp="1"/>
          </p:cNvSpPr>
          <p:nvPr>
            <p:ph type="title"/>
          </p:nvPr>
        </p:nvSpPr>
        <p:spPr>
          <a:xfrm>
            <a:off x="815413" y="2276872"/>
            <a:ext cx="7776864" cy="1143000"/>
          </a:xfrm>
        </p:spPr>
        <p:txBody>
          <a:bodyPr>
            <a:noAutofit/>
          </a:bodyPr>
          <a:lstStyle>
            <a:lvl1pPr>
              <a:buFont typeface="Arial" pitchFamily="34" charset="0"/>
              <a:buNone/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3531848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微軟正黑體" pitchFamily="34" charset="-120"/>
                <a:ea typeface="微軟正黑體" pitchFamily="34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268760"/>
            <a:ext cx="10972800" cy="5170412"/>
          </a:xfrm>
        </p:spPr>
        <p:txBody>
          <a:bodyPr/>
          <a:lstStyle>
            <a:lvl1pPr>
              <a:defRPr>
                <a:latin typeface="微軟正黑體" pitchFamily="34" charset="-120"/>
                <a:ea typeface="微軟正黑體" pitchFamily="34" charset="-120"/>
              </a:defRPr>
            </a:lvl1pPr>
            <a:lvl2pPr>
              <a:defRPr>
                <a:latin typeface="微軟正黑體" pitchFamily="34" charset="-120"/>
                <a:ea typeface="微軟正黑體" pitchFamily="34" charset="-120"/>
              </a:defRPr>
            </a:lvl2pPr>
            <a:lvl3pPr>
              <a:defRPr>
                <a:latin typeface="微軟正黑體" pitchFamily="34" charset="-120"/>
                <a:ea typeface="微軟正黑體" pitchFamily="34" charset="-120"/>
              </a:defRPr>
            </a:lvl3pPr>
            <a:lvl4pPr>
              <a:defRPr>
                <a:latin typeface="微軟正黑體" pitchFamily="34" charset="-120"/>
                <a:ea typeface="微軟正黑體" pitchFamily="34" charset="-120"/>
              </a:defRPr>
            </a:lvl4pPr>
            <a:lvl5pPr>
              <a:defRPr>
                <a:latin typeface="微軟正黑體" pitchFamily="34" charset="-120"/>
                <a:ea typeface="微軟正黑體" pitchFamily="34" charset="-120"/>
              </a:defRPr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cxnSp>
        <p:nvCxnSpPr>
          <p:cNvPr id="8" name="直線接點 7"/>
          <p:cNvCxnSpPr/>
          <p:nvPr userDrawn="1"/>
        </p:nvCxnSpPr>
        <p:spPr>
          <a:xfrm>
            <a:off x="609600" y="1124744"/>
            <a:ext cx="109728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1693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微軟正黑體" pitchFamily="34" charset="-120"/>
                <a:ea typeface="微軟正黑體" pitchFamily="34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268760"/>
            <a:ext cx="5414392" cy="5170412"/>
          </a:xfrm>
        </p:spPr>
        <p:txBody>
          <a:bodyPr/>
          <a:lstStyle>
            <a:lvl1pPr>
              <a:defRPr>
                <a:latin typeface="微軟正黑體" pitchFamily="34" charset="-120"/>
                <a:ea typeface="微軟正黑體" pitchFamily="34" charset="-120"/>
              </a:defRPr>
            </a:lvl1pPr>
            <a:lvl2pPr>
              <a:defRPr>
                <a:latin typeface="微軟正黑體" pitchFamily="34" charset="-120"/>
                <a:ea typeface="微軟正黑體" pitchFamily="34" charset="-120"/>
              </a:defRPr>
            </a:lvl2pPr>
            <a:lvl3pPr>
              <a:defRPr>
                <a:latin typeface="微軟正黑體" pitchFamily="34" charset="-120"/>
                <a:ea typeface="微軟正黑體" pitchFamily="34" charset="-120"/>
              </a:defRPr>
            </a:lvl3pPr>
            <a:lvl4pPr>
              <a:defRPr>
                <a:latin typeface="微軟正黑體" pitchFamily="34" charset="-120"/>
                <a:ea typeface="微軟正黑體" pitchFamily="34" charset="-120"/>
              </a:defRPr>
            </a:lvl4pPr>
            <a:lvl5pPr>
              <a:defRPr>
                <a:latin typeface="微軟正黑體" pitchFamily="34" charset="-120"/>
                <a:ea typeface="微軟正黑體" pitchFamily="34" charset="-120"/>
              </a:defRPr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cxnSp>
        <p:nvCxnSpPr>
          <p:cNvPr id="8" name="直線接點 7"/>
          <p:cNvCxnSpPr/>
          <p:nvPr userDrawn="1"/>
        </p:nvCxnSpPr>
        <p:spPr>
          <a:xfrm>
            <a:off x="609600" y="1124744"/>
            <a:ext cx="109728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內容版面配置區 2"/>
          <p:cNvSpPr>
            <a:spLocks noGrp="1"/>
          </p:cNvSpPr>
          <p:nvPr>
            <p:ph idx="10"/>
          </p:nvPr>
        </p:nvSpPr>
        <p:spPr>
          <a:xfrm>
            <a:off x="6096000" y="1268760"/>
            <a:ext cx="5486400" cy="5170412"/>
          </a:xfrm>
        </p:spPr>
        <p:txBody>
          <a:bodyPr/>
          <a:lstStyle>
            <a:lvl1pPr>
              <a:defRPr>
                <a:latin typeface="微軟正黑體" pitchFamily="34" charset="-120"/>
                <a:ea typeface="微軟正黑體" pitchFamily="34" charset="-120"/>
              </a:defRPr>
            </a:lvl1pPr>
            <a:lvl2pPr>
              <a:defRPr>
                <a:latin typeface="微軟正黑體" pitchFamily="34" charset="-120"/>
                <a:ea typeface="微軟正黑體" pitchFamily="34" charset="-120"/>
              </a:defRPr>
            </a:lvl2pPr>
            <a:lvl3pPr>
              <a:defRPr>
                <a:latin typeface="微軟正黑體" pitchFamily="34" charset="-120"/>
                <a:ea typeface="微軟正黑體" pitchFamily="34" charset="-120"/>
              </a:defRPr>
            </a:lvl3pPr>
            <a:lvl4pPr>
              <a:defRPr>
                <a:latin typeface="微軟正黑體" pitchFamily="34" charset="-120"/>
                <a:ea typeface="微軟正黑體" pitchFamily="34" charset="-120"/>
              </a:defRPr>
            </a:lvl4pPr>
            <a:lvl5pPr>
              <a:defRPr>
                <a:latin typeface="微軟正黑體" pitchFamily="34" charset="-120"/>
                <a:ea typeface="微軟正黑體" pitchFamily="34" charset="-120"/>
              </a:defRPr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2153108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6" descr="PPT-template-4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170"/>
          <a:stretch/>
        </p:blipFill>
        <p:spPr bwMode="auto">
          <a:xfrm>
            <a:off x="2118" y="6525345"/>
            <a:ext cx="12187767" cy="331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cxnSp>
        <p:nvCxnSpPr>
          <p:cNvPr id="7" name="直線接點 6"/>
          <p:cNvCxnSpPr/>
          <p:nvPr userDrawn="1"/>
        </p:nvCxnSpPr>
        <p:spPr>
          <a:xfrm>
            <a:off x="609600" y="1124744"/>
            <a:ext cx="109728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6488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6" descr="PPT-template-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" y="1589"/>
            <a:ext cx="12187767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6404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6" descr="PPT-template-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" y="1589"/>
            <a:ext cx="12187767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079776" y="3429000"/>
            <a:ext cx="4608512" cy="1143000"/>
          </a:xfrm>
        </p:spPr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747070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標題版面配置區 1"/>
          <p:cNvSpPr>
            <a:spLocks noGrp="1"/>
          </p:cNvSpPr>
          <p:nvPr>
            <p:ph type="title"/>
          </p:nvPr>
        </p:nvSpPr>
        <p:spPr bwMode="auto">
          <a:xfrm>
            <a:off x="609600" y="274639"/>
            <a:ext cx="10972800" cy="763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/>
              <a:t>按一下以編輯母片標題樣式</a:t>
            </a:r>
          </a:p>
        </p:txBody>
      </p:sp>
      <p:sp>
        <p:nvSpPr>
          <p:cNvPr id="3075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609600" y="1268760"/>
            <a:ext cx="10972800" cy="4857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cxnSp>
        <p:nvCxnSpPr>
          <p:cNvPr id="3" name="直線接點 2"/>
          <p:cNvCxnSpPr/>
          <p:nvPr userDrawn="1"/>
        </p:nvCxnSpPr>
        <p:spPr>
          <a:xfrm>
            <a:off x="609600" y="1124744"/>
            <a:ext cx="109728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圖片 6" descr="PPT-template-4.jpg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170"/>
          <a:stretch/>
        </p:blipFill>
        <p:spPr bwMode="auto">
          <a:xfrm>
            <a:off x="4234" y="6526932"/>
            <a:ext cx="12187767" cy="331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1673462" y="6508316"/>
            <a:ext cx="493845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44EB60D7-BB3C-4D2F-BA94-F9BDAD8BF2BC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64" r:id="rId1"/>
    <p:sldLayoutId id="2147484565" r:id="rId2"/>
    <p:sldLayoutId id="2147484566" r:id="rId3"/>
    <p:sldLayoutId id="2147484569" r:id="rId4"/>
    <p:sldLayoutId id="2147484547" r:id="rId5"/>
    <p:sldLayoutId id="2147484567" r:id="rId6"/>
    <p:sldLayoutId id="2147484568" r:id="rId7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微軟正黑體" panose="020B0604030504040204" pitchFamily="34" charset="-120"/>
          <a:ea typeface="微軟正黑體" panose="020B0604030504040204" pitchFamily="34" charset="-12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7D0EF56A-79D3-4B1D-9461-C864D094E9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196752"/>
            <a:ext cx="9430072" cy="2162667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TW" dirty="0"/>
              <a:t>107 </a:t>
            </a:r>
            <a:r>
              <a:rPr lang="zh-TW" altLang="en-US" dirty="0"/>
              <a:t>學年度國中小校園班級無線網路及實體線路建置案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dirty="0"/>
              <a:t/>
            </a:r>
            <a:br>
              <a:rPr lang="en-US" altLang="zh-TW" dirty="0"/>
            </a:br>
            <a:r>
              <a:rPr lang="zh-CN" altLang="en-US" dirty="0">
                <a:solidFill>
                  <a:srgbClr val="7030A0"/>
                </a:solidFill>
              </a:rPr>
              <a:t>施工建置流程</a:t>
            </a:r>
            <a:r>
              <a:rPr lang="en-US" altLang="zh-CN" dirty="0">
                <a:solidFill>
                  <a:srgbClr val="7030A0"/>
                </a:solidFill>
              </a:rPr>
              <a:t>SOP</a:t>
            </a:r>
            <a:endParaRPr lang="zh-TW" altLang="en-US" dirty="0">
              <a:solidFill>
                <a:srgbClr val="7030A0"/>
              </a:solidFill>
            </a:endParaRPr>
          </a:p>
        </p:txBody>
      </p:sp>
      <p:sp>
        <p:nvSpPr>
          <p:cNvPr id="4" name="副標題 3">
            <a:extLst>
              <a:ext uri="{FF2B5EF4-FFF2-40B4-BE49-F238E27FC236}">
                <a16:creationId xmlns:a16="http://schemas.microsoft.com/office/drawing/2014/main" id="{12DDAF61-C792-4B87-9D2D-41A669FE7F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TW" sz="1800" b="1" dirty="0">
                <a:solidFill>
                  <a:schemeClr val="tx1"/>
                </a:solidFill>
              </a:rPr>
              <a:t>2019/03/08</a:t>
            </a:r>
            <a:endParaRPr lang="zh-TW" altLang="en-US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5614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solidFill>
                  <a:srgbClr val="7030A0"/>
                </a:solidFill>
              </a:rPr>
              <a:t>Web</a:t>
            </a:r>
            <a:r>
              <a:rPr lang="zh-TW" altLang="en-US" dirty="0">
                <a:solidFill>
                  <a:srgbClr val="7030A0"/>
                </a:solidFill>
              </a:rPr>
              <a:t>文件上傳審核</a:t>
            </a:r>
            <a:r>
              <a:rPr lang="en-US" altLang="zh-TW" dirty="0">
                <a:solidFill>
                  <a:srgbClr val="7030A0"/>
                </a:solidFill>
              </a:rPr>
              <a:t>SOP</a:t>
            </a:r>
            <a:endParaRPr lang="zh-TW" altLang="en-US" dirty="0"/>
          </a:p>
        </p:txBody>
      </p:sp>
      <p:sp>
        <p:nvSpPr>
          <p:cNvPr id="3" name="Flowchart: Alternate Process 2"/>
          <p:cNvSpPr/>
          <p:nvPr/>
        </p:nvSpPr>
        <p:spPr>
          <a:xfrm>
            <a:off x="1475148" y="2056903"/>
            <a:ext cx="1104800" cy="1764196"/>
          </a:xfrm>
          <a:prstGeom prst="flowChartAlternateProcess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協力廠商製作驗收文件及圖資</a:t>
            </a:r>
          </a:p>
        </p:txBody>
      </p:sp>
      <p:sp>
        <p:nvSpPr>
          <p:cNvPr id="4" name="Rectangle 3"/>
          <p:cNvSpPr/>
          <p:nvPr/>
        </p:nvSpPr>
        <p:spPr>
          <a:xfrm>
            <a:off x="2948773" y="2056903"/>
            <a:ext cx="1104800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協力廠商把文件及圖資送至華電審核</a:t>
            </a:r>
          </a:p>
        </p:txBody>
      </p:sp>
      <p:sp>
        <p:nvSpPr>
          <p:cNvPr id="6" name="Rectangle 5"/>
          <p:cNvSpPr/>
          <p:nvPr/>
        </p:nvSpPr>
        <p:spPr>
          <a:xfrm>
            <a:off x="4422398" y="2056903"/>
            <a:ext cx="1092460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華電上傳文件圖資到</a:t>
            </a:r>
            <a: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Web</a:t>
            </a:r>
          </a:p>
        </p:txBody>
      </p:sp>
      <p:sp>
        <p:nvSpPr>
          <p:cNvPr id="7" name="Rectangle 6"/>
          <p:cNvSpPr/>
          <p:nvPr/>
        </p:nvSpPr>
        <p:spPr>
          <a:xfrm>
            <a:off x="5883683" y="2056903"/>
            <a:ext cx="1708632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華電聯絡學校資訊組長審核</a:t>
            </a:r>
          </a:p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登錄頁面網址</a:t>
            </a:r>
            <a: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: http://wifiproject.hwacom.com</a:t>
            </a:r>
          </a:p>
        </p:txBody>
      </p:sp>
      <p:sp>
        <p:nvSpPr>
          <p:cNvPr id="11" name="Flowchart: Alternate Process 10"/>
          <p:cNvSpPr/>
          <p:nvPr/>
        </p:nvSpPr>
        <p:spPr>
          <a:xfrm>
            <a:off x="9540044" y="4401108"/>
            <a:ext cx="1092460" cy="1764196"/>
          </a:xfrm>
          <a:prstGeom prst="flowChartAlternateProcess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審核確認驗收通過，資料鎖定無法變動</a:t>
            </a:r>
          </a:p>
        </p:txBody>
      </p:sp>
      <p:sp>
        <p:nvSpPr>
          <p:cNvPr id="34" name="Rectangle 33"/>
          <p:cNvSpPr/>
          <p:nvPr/>
        </p:nvSpPr>
        <p:spPr>
          <a:xfrm>
            <a:off x="7961140" y="2066345"/>
            <a:ext cx="1066064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學校資訊組長審核</a:t>
            </a:r>
          </a:p>
        </p:txBody>
      </p:sp>
      <p:sp>
        <p:nvSpPr>
          <p:cNvPr id="36" name="Rectangle 35"/>
          <p:cNvSpPr/>
          <p:nvPr/>
        </p:nvSpPr>
        <p:spPr>
          <a:xfrm>
            <a:off x="9540044" y="2056904"/>
            <a:ext cx="1092460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審核確認驗收通過</a:t>
            </a:r>
          </a:p>
        </p:txBody>
      </p:sp>
      <p:cxnSp>
        <p:nvCxnSpPr>
          <p:cNvPr id="18" name="Straight Arrow Connector 17"/>
          <p:cNvCxnSpPr>
            <a:stCxn id="3" idx="3"/>
            <a:endCxn id="4" idx="1"/>
          </p:cNvCxnSpPr>
          <p:nvPr/>
        </p:nvCxnSpPr>
        <p:spPr>
          <a:xfrm>
            <a:off x="2579948" y="2939001"/>
            <a:ext cx="368825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4" idx="3"/>
            <a:endCxn id="6" idx="1"/>
          </p:cNvCxnSpPr>
          <p:nvPr/>
        </p:nvCxnSpPr>
        <p:spPr>
          <a:xfrm>
            <a:off x="4053573" y="2939001"/>
            <a:ext cx="368825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6" idx="3"/>
            <a:endCxn id="7" idx="1"/>
          </p:cNvCxnSpPr>
          <p:nvPr/>
        </p:nvCxnSpPr>
        <p:spPr>
          <a:xfrm>
            <a:off x="5514858" y="2939001"/>
            <a:ext cx="368825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7" idx="3"/>
            <a:endCxn id="34" idx="1"/>
          </p:cNvCxnSpPr>
          <p:nvPr/>
        </p:nvCxnSpPr>
        <p:spPr>
          <a:xfrm>
            <a:off x="7592315" y="2939001"/>
            <a:ext cx="368825" cy="9442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34" idx="3"/>
            <a:endCxn id="36" idx="1"/>
          </p:cNvCxnSpPr>
          <p:nvPr/>
        </p:nvCxnSpPr>
        <p:spPr>
          <a:xfrm flipV="1">
            <a:off x="9027204" y="2939002"/>
            <a:ext cx="512840" cy="9441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855296" y="4401108"/>
            <a:ext cx="1708632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華電聯絡教育局</a:t>
            </a:r>
          </a:p>
          <a:p>
            <a:pPr>
              <a:defRPr/>
            </a:pPr>
            <a:r>
              <a:rPr lang="zh-TW" altLang="en-US" sz="1600" b="1" dirty="0" smtClean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審核</a:t>
            </a:r>
            <a:r>
              <a:rPr lang="en-US" altLang="zh-TW" sz="1600" b="1" dirty="0" smtClean="0">
                <a:solidFill>
                  <a:srgbClr val="FF00FF"/>
                </a:solidFill>
                <a:latin typeface="微軟正黑體" pitchFamily="34" charset="-120"/>
                <a:ea typeface="微軟正黑體" pitchFamily="34" charset="-120"/>
              </a:rPr>
              <a:t>(Email)</a:t>
            </a:r>
            <a:endParaRPr lang="zh-TW" altLang="en-US" sz="1600" b="1" dirty="0">
              <a:solidFill>
                <a:srgbClr val="FF00FF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登錄頁面網址</a:t>
            </a:r>
            <a: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: http://wifiproject.hwacom.com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966661" y="4401108"/>
            <a:ext cx="1060543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教育局審核</a:t>
            </a:r>
          </a:p>
        </p:txBody>
      </p:sp>
      <p:cxnSp>
        <p:nvCxnSpPr>
          <p:cNvPr id="20" name="Elbow Connector 19"/>
          <p:cNvCxnSpPr>
            <a:stCxn id="36" idx="2"/>
            <a:endCxn id="16" idx="0"/>
          </p:cNvCxnSpPr>
          <p:nvPr/>
        </p:nvCxnSpPr>
        <p:spPr>
          <a:xfrm rot="5400000">
            <a:off x="8107939" y="2422773"/>
            <a:ext cx="580008" cy="3376662"/>
          </a:xfrm>
          <a:prstGeom prst="bentConnector3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6" idx="3"/>
            <a:endCxn id="17" idx="1"/>
          </p:cNvCxnSpPr>
          <p:nvPr/>
        </p:nvCxnSpPr>
        <p:spPr>
          <a:xfrm>
            <a:off x="7563928" y="5283206"/>
            <a:ext cx="402733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7" idx="3"/>
            <a:endCxn id="11" idx="1"/>
          </p:cNvCxnSpPr>
          <p:nvPr/>
        </p:nvCxnSpPr>
        <p:spPr>
          <a:xfrm>
            <a:off x="9027204" y="5283206"/>
            <a:ext cx="512840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517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9A8AE7A-852D-4BE2-BCDA-1F7A9D1D2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solidFill>
                  <a:srgbClr val="7030A0"/>
                </a:solidFill>
              </a:rPr>
              <a:t>Web Server </a:t>
            </a:r>
            <a:r>
              <a:rPr lang="zh-TW" altLang="en-US" dirty="0">
                <a:solidFill>
                  <a:srgbClr val="7030A0"/>
                </a:solidFill>
              </a:rPr>
              <a:t>使用說明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96752"/>
            <a:ext cx="10972800" cy="524242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zh-TW" altLang="en-US" sz="2000" dirty="0"/>
              <a:t>本案建置過程提供一套</a:t>
            </a:r>
            <a:r>
              <a:rPr lang="en-US" altLang="zh-TW" sz="2000" dirty="0"/>
              <a:t>Web Server</a:t>
            </a:r>
            <a:r>
              <a:rPr lang="zh-TW" altLang="en-US" sz="2000" dirty="0"/>
              <a:t>，加速文件審查與校區互動。</a:t>
            </a:r>
            <a:endParaRPr lang="en-US" altLang="zh-TW" sz="2000" dirty="0"/>
          </a:p>
          <a:p>
            <a:pPr marL="514350" indent="-514350">
              <a:buFont typeface="+mj-lt"/>
              <a:buAutoNum type="arabicPeriod"/>
            </a:pPr>
            <a:endParaRPr lang="zh-TW" altLang="en-US" sz="2000" dirty="0"/>
          </a:p>
          <a:p>
            <a:pPr marL="514350" indent="-514350">
              <a:buFont typeface="+mj-lt"/>
              <a:buAutoNum type="arabicPeriod"/>
            </a:pPr>
            <a:r>
              <a:rPr lang="zh-TW" altLang="en-US" sz="2000" dirty="0"/>
              <a:t>各學校資訊組長預設登錄的帳號密碼皆為學校代碼，並於首次登入時須進行變更密碼。</a:t>
            </a:r>
            <a:endParaRPr lang="en-US" altLang="zh-TW" sz="2000" dirty="0"/>
          </a:p>
          <a:p>
            <a:pPr marL="514350" indent="-514350">
              <a:buFont typeface="+mj-lt"/>
              <a:buAutoNum type="arabicPeriod"/>
            </a:pPr>
            <a:endParaRPr lang="zh-TW" altLang="en-US" sz="2000" dirty="0"/>
          </a:p>
          <a:p>
            <a:pPr marL="514350" indent="-514350">
              <a:buFont typeface="+mj-lt"/>
              <a:buAutoNum type="arabicPeriod"/>
            </a:pPr>
            <a:r>
              <a:rPr lang="en-US" altLang="zh-TW" sz="2000" dirty="0"/>
              <a:t>Web Server</a:t>
            </a:r>
            <a:r>
              <a:rPr lang="zh-TW" altLang="en-US" sz="2000" dirty="0"/>
              <a:t>的資訊與文件都由華電上傳，</a:t>
            </a:r>
            <a:r>
              <a:rPr lang="zh-TW" altLang="en-US" sz="2000" b="1" dirty="0">
                <a:solidFill>
                  <a:srgbClr val="FF0000"/>
                </a:solidFill>
              </a:rPr>
              <a:t>學校資訊組長與教育局分別做三階段審核</a:t>
            </a:r>
            <a:r>
              <a:rPr lang="en-US" altLang="zh-TW" sz="2000" b="1" dirty="0">
                <a:solidFill>
                  <a:srgbClr val="FF0000"/>
                </a:solidFill>
              </a:rPr>
              <a:t>(</a:t>
            </a:r>
            <a:r>
              <a:rPr lang="zh-TW" altLang="en-US" sz="2000" b="1" dirty="0">
                <a:solidFill>
                  <a:srgbClr val="FF0000"/>
                </a:solidFill>
              </a:rPr>
              <a:t>會勘、第一階段、第二階段</a:t>
            </a:r>
            <a:r>
              <a:rPr lang="en-US" altLang="zh-TW" sz="2000" b="1" dirty="0">
                <a:solidFill>
                  <a:srgbClr val="FF0000"/>
                </a:solidFill>
              </a:rPr>
              <a:t>)</a:t>
            </a:r>
            <a:r>
              <a:rPr lang="zh-TW" altLang="en-US" sz="2000" dirty="0"/>
              <a:t>確認動作，校方組長要先審核過、教育局才有辦法接續做審核，兩者完成審核，才算完備。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2000" dirty="0"/>
              <a:t>每階段審核確認後，</a:t>
            </a:r>
            <a:r>
              <a:rPr lang="zh-TW" altLang="en-US" sz="2000" dirty="0" smtClean="0"/>
              <a:t>代表</a:t>
            </a:r>
            <a:r>
              <a:rPr lang="zh-TW" altLang="en-US" sz="2000" dirty="0" smtClean="0">
                <a:solidFill>
                  <a:srgbClr val="FF00FF"/>
                </a:solidFill>
              </a:rPr>
              <a:t>工程品質</a:t>
            </a:r>
            <a:r>
              <a:rPr lang="zh-TW" altLang="en-US" sz="2000" dirty="0" smtClean="0"/>
              <a:t>通過</a:t>
            </a:r>
            <a:r>
              <a:rPr lang="zh-TW" altLang="en-US" sz="2000" dirty="0"/>
              <a:t>，資料不能更動，後續作為正式驗收繳交文件。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2000" dirty="0"/>
              <a:t>按核後會有核可日期，以利日後</a:t>
            </a:r>
            <a:r>
              <a:rPr lang="zh-TW" altLang="en-US" sz="2000" dirty="0" smtClean="0"/>
              <a:t>查核</a:t>
            </a:r>
            <a:r>
              <a:rPr lang="zh-TW" altLang="en-US" sz="2000" dirty="0" smtClean="0">
                <a:solidFill>
                  <a:srgbClr val="FF00FF"/>
                </a:solidFill>
              </a:rPr>
              <a:t>工程進度</a:t>
            </a:r>
            <a:r>
              <a:rPr lang="zh-TW" altLang="en-US" sz="2000" dirty="0" smtClean="0"/>
              <a:t>使用</a:t>
            </a:r>
            <a:r>
              <a:rPr lang="zh-TW" altLang="en-US" sz="2000" dirty="0"/>
              <a:t>。</a:t>
            </a:r>
            <a:endParaRPr lang="en-US" altLang="zh-TW" sz="2000" dirty="0"/>
          </a:p>
          <a:p>
            <a:pPr marL="514350" indent="-514350">
              <a:buFont typeface="+mj-lt"/>
              <a:buAutoNum type="arabicPeriod"/>
            </a:pPr>
            <a:r>
              <a:rPr lang="zh-TW" altLang="en-US" sz="2000" dirty="0"/>
              <a:t>登錄資訊：</a:t>
            </a:r>
            <a:endParaRPr lang="en-US" altLang="zh-TW" sz="2000" dirty="0"/>
          </a:p>
          <a:p>
            <a:pPr marL="914400" lvl="1" indent="-514350">
              <a:buFont typeface="+mj-lt"/>
              <a:buAutoNum type="arabicParenR"/>
            </a:pPr>
            <a:r>
              <a:rPr lang="zh-TW" altLang="en-US" sz="1600" dirty="0"/>
              <a:t>登錄頁面網址</a:t>
            </a:r>
            <a:r>
              <a:rPr lang="en-US" altLang="zh-TW" sz="1600" dirty="0"/>
              <a:t>: </a:t>
            </a:r>
            <a:r>
              <a:rPr lang="en-US" altLang="zh-TW" sz="1600" b="1" dirty="0">
                <a:solidFill>
                  <a:srgbClr val="FF0000"/>
                </a:solidFill>
              </a:rPr>
              <a:t>http://wifiproject.hwacom.com/ </a:t>
            </a:r>
          </a:p>
          <a:p>
            <a:pPr marL="914400" lvl="1" indent="-514350">
              <a:buFont typeface="+mj-lt"/>
              <a:buAutoNum type="arabicParenR"/>
            </a:pPr>
            <a:r>
              <a:rPr lang="zh-TW" altLang="en-US" sz="1600" dirty="0"/>
              <a:t>教育局帳號：</a:t>
            </a:r>
            <a:r>
              <a:rPr lang="en-US" altLang="zh-TW" sz="1600" dirty="0"/>
              <a:t>ntpc01 ~ ntpc04</a:t>
            </a:r>
          </a:p>
          <a:p>
            <a:pPr marL="914400" lvl="1" indent="-514350">
              <a:buFont typeface="+mj-lt"/>
              <a:buAutoNum type="arabicParenR"/>
            </a:pPr>
            <a:r>
              <a:rPr lang="zh-TW" altLang="en-US" sz="1600" dirty="0"/>
              <a:t>學校帳號：</a:t>
            </a:r>
            <a:r>
              <a:rPr lang="en-US" altLang="zh-TW" sz="1600" dirty="0"/>
              <a:t>013303 ~ 014817</a:t>
            </a:r>
          </a:p>
          <a:p>
            <a:pPr marL="914400" lvl="1" indent="-514350">
              <a:buFont typeface="+mj-lt"/>
              <a:buAutoNum type="arabicParenR"/>
            </a:pPr>
            <a:r>
              <a:rPr lang="zh-TW" altLang="en-US" sz="1600" dirty="0"/>
              <a:t>預設密碼與帳號相同。</a:t>
            </a:r>
            <a:r>
              <a:rPr lang="en-US" altLang="zh-TW" sz="1600" dirty="0"/>
              <a:t>(</a:t>
            </a:r>
            <a:r>
              <a:rPr lang="zh-TW" altLang="en-US" sz="1600" dirty="0"/>
              <a:t>如帳號為</a:t>
            </a:r>
            <a:r>
              <a:rPr lang="en-US" altLang="zh-TW" sz="1600" dirty="0"/>
              <a:t>010001</a:t>
            </a:r>
            <a:r>
              <a:rPr lang="zh-TW" altLang="en-US" sz="1600" dirty="0"/>
              <a:t>，密碼則為</a:t>
            </a:r>
            <a:r>
              <a:rPr lang="en-US" altLang="zh-TW" sz="1600" dirty="0"/>
              <a:t>010001)</a:t>
            </a:r>
          </a:p>
          <a:p>
            <a:pPr marL="914400" lvl="1" indent="-514350">
              <a:buFont typeface="+mj-lt"/>
              <a:buAutoNum type="arabicParenR"/>
            </a:pPr>
            <a:r>
              <a:rPr lang="zh-TW" altLang="en-US" sz="1600" dirty="0"/>
              <a:t>第一次登入會強制變更密碼</a:t>
            </a:r>
            <a:endParaRPr lang="en-US" altLang="zh-TW" sz="1600" dirty="0"/>
          </a:p>
          <a:p>
            <a:pPr marL="914400" lvl="1" indent="-514350">
              <a:buFont typeface="+mj-lt"/>
              <a:buAutoNum type="arabicParenR"/>
            </a:pPr>
            <a:r>
              <a:rPr lang="zh-TW" altLang="en-US" sz="1600" dirty="0"/>
              <a:t>請使用</a:t>
            </a:r>
            <a:r>
              <a:rPr lang="en-US" altLang="zh-TW" sz="1600" dirty="0"/>
              <a:t>Google </a:t>
            </a:r>
            <a:r>
              <a:rPr lang="en-US" altLang="zh-TW" sz="1600" dirty="0" err="1"/>
              <a:t>chrom</a:t>
            </a:r>
            <a:r>
              <a:rPr lang="zh-TW" altLang="en-US" sz="1600" dirty="0"/>
              <a:t>進行瀏覽操作</a:t>
            </a:r>
            <a:endParaRPr lang="en-US" altLang="zh-TW" sz="1600" dirty="0"/>
          </a:p>
          <a:p>
            <a:pPr marL="400050" lvl="1" indent="0">
              <a:buNone/>
            </a:pPr>
            <a:endParaRPr lang="zh-TW" altLang="en-US" sz="1600" dirty="0"/>
          </a:p>
          <a:p>
            <a:pPr marL="514350" indent="-514350">
              <a:buFont typeface="+mj-lt"/>
              <a:buAutoNum type="arabicPeriod"/>
            </a:pPr>
            <a:endParaRPr lang="zh-TW" altLang="en-US" sz="2000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00830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9A8AE7A-852D-4BE2-BCDA-1F7A9D1D2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solidFill>
                  <a:srgbClr val="7030A0"/>
                </a:solidFill>
              </a:rPr>
              <a:t>Web Server </a:t>
            </a:r>
            <a:r>
              <a:rPr lang="zh-TW" altLang="en-US" dirty="0">
                <a:solidFill>
                  <a:srgbClr val="7030A0"/>
                </a:solidFill>
              </a:rPr>
              <a:t>使用說明</a:t>
            </a: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C0FFFD3C-07FE-4620-9283-3EF9E51AFD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40" y="1124744"/>
            <a:ext cx="11696700" cy="1809750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3B019D7E-E787-452C-BCAC-4D6014C98F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061" y="2708920"/>
            <a:ext cx="11668125" cy="380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7585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9A8AE7A-852D-4BE2-BCDA-1F7A9D1D2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solidFill>
                  <a:srgbClr val="7030A0"/>
                </a:solidFill>
              </a:rPr>
              <a:t>Web Server </a:t>
            </a:r>
            <a:r>
              <a:rPr lang="zh-TW" altLang="en-US" dirty="0">
                <a:solidFill>
                  <a:srgbClr val="7030A0"/>
                </a:solidFill>
              </a:rPr>
              <a:t>使用說明</a:t>
            </a: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544D1F8F-3B20-4E8B-8D2E-7C3C3A8412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9" y="1195387"/>
            <a:ext cx="12025336" cy="446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1557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9A8AE7A-852D-4BE2-BCDA-1F7A9D1D2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solidFill>
                  <a:srgbClr val="7030A0"/>
                </a:solidFill>
              </a:rPr>
              <a:t>Web Server </a:t>
            </a:r>
            <a:r>
              <a:rPr lang="zh-TW" altLang="en-US" dirty="0">
                <a:solidFill>
                  <a:srgbClr val="7030A0"/>
                </a:solidFill>
              </a:rPr>
              <a:t>使用說明</a:t>
            </a: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64242DBB-744E-4593-AB97-D5B81D8009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8574"/>
            <a:ext cx="12144375" cy="541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4167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9A8AE7A-852D-4BE2-BCDA-1F7A9D1D2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solidFill>
                  <a:srgbClr val="7030A0"/>
                </a:solidFill>
              </a:rPr>
              <a:t>Web Server </a:t>
            </a:r>
            <a:r>
              <a:rPr lang="zh-TW" altLang="en-US" dirty="0">
                <a:solidFill>
                  <a:srgbClr val="7030A0"/>
                </a:solidFill>
              </a:rPr>
              <a:t>使用說明</a:t>
            </a: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05E25C0A-2CC4-41F8-9F47-6B6813C52B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1038574"/>
            <a:ext cx="12168188" cy="5486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1965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924944"/>
            <a:ext cx="10972800" cy="763935"/>
          </a:xfrm>
        </p:spPr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第一階段施工</a:t>
            </a:r>
            <a:r>
              <a:rPr lang="en-US" altLang="zh-TW" dirty="0">
                <a:solidFill>
                  <a:srgbClr val="7030A0"/>
                </a:solidFill>
              </a:rPr>
              <a:t>SOP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148334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第一階段施工</a:t>
            </a:r>
            <a:r>
              <a:rPr lang="en-US" altLang="zh-TW" dirty="0">
                <a:solidFill>
                  <a:srgbClr val="7030A0"/>
                </a:solidFill>
              </a:rPr>
              <a:t>SOP</a:t>
            </a:r>
            <a:endParaRPr lang="zh-TW" altLang="en-US" dirty="0"/>
          </a:p>
        </p:txBody>
      </p:sp>
      <p:sp>
        <p:nvSpPr>
          <p:cNvPr id="3" name="Flowchart: Alternate Process 2"/>
          <p:cNvSpPr/>
          <p:nvPr/>
        </p:nvSpPr>
        <p:spPr>
          <a:xfrm>
            <a:off x="335360" y="2056903"/>
            <a:ext cx="1104800" cy="1764196"/>
          </a:xfrm>
          <a:prstGeom prst="flowChartAlternateProcess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工班連繫學校資訊組長後進場施作，</a:t>
            </a:r>
          </a:p>
        </p:txBody>
      </p:sp>
      <p:sp>
        <p:nvSpPr>
          <p:cNvPr id="4" name="Rectangle 3"/>
          <p:cNvSpPr/>
          <p:nvPr/>
        </p:nvSpPr>
        <p:spPr>
          <a:xfrm>
            <a:off x="1808985" y="2056903"/>
            <a:ext cx="1104800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第一天繳交施工人員名册給學校資訊組長備查</a:t>
            </a:r>
          </a:p>
        </p:txBody>
      </p:sp>
      <p:sp>
        <p:nvSpPr>
          <p:cNvPr id="6" name="Rectangle 5"/>
          <p:cNvSpPr/>
          <p:nvPr/>
        </p:nvSpPr>
        <p:spPr>
          <a:xfrm>
            <a:off x="3148792" y="2056903"/>
            <a:ext cx="1226278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根據“施工前調查表”向學校資訊組長說明施工內容範圍及規範與全面完工時程</a:t>
            </a:r>
          </a:p>
        </p:txBody>
      </p:sp>
      <p:sp>
        <p:nvSpPr>
          <p:cNvPr id="7" name="Rectangle 6"/>
          <p:cNvSpPr/>
          <p:nvPr/>
        </p:nvSpPr>
        <p:spPr>
          <a:xfrm>
            <a:off x="4743895" y="2056903"/>
            <a:ext cx="1708632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施工確認裝備與各項工具放置地點，工頭宣導校區規矩與注意事項避免影響校內</a:t>
            </a:r>
          </a:p>
        </p:txBody>
      </p:sp>
      <p:cxnSp>
        <p:nvCxnSpPr>
          <p:cNvPr id="18" name="Straight Arrow Connector 17"/>
          <p:cNvCxnSpPr>
            <a:stCxn id="3" idx="3"/>
            <a:endCxn id="4" idx="1"/>
          </p:cNvCxnSpPr>
          <p:nvPr/>
        </p:nvCxnSpPr>
        <p:spPr>
          <a:xfrm>
            <a:off x="1440160" y="2939001"/>
            <a:ext cx="368825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cxnSpLocks/>
            <a:stCxn id="4" idx="3"/>
            <a:endCxn id="6" idx="1"/>
          </p:cNvCxnSpPr>
          <p:nvPr/>
        </p:nvCxnSpPr>
        <p:spPr>
          <a:xfrm>
            <a:off x="2913785" y="2939001"/>
            <a:ext cx="235007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cxnSpLocks/>
            <a:stCxn id="6" idx="3"/>
            <a:endCxn id="7" idx="1"/>
          </p:cNvCxnSpPr>
          <p:nvPr/>
        </p:nvCxnSpPr>
        <p:spPr>
          <a:xfrm>
            <a:off x="4375070" y="2939001"/>
            <a:ext cx="368825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cxnSpLocks/>
            <a:stCxn id="7" idx="3"/>
          </p:cNvCxnSpPr>
          <p:nvPr/>
        </p:nvCxnSpPr>
        <p:spPr>
          <a:xfrm>
            <a:off x="6452527" y="2939001"/>
            <a:ext cx="368825" cy="9442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6">
            <a:extLst>
              <a:ext uri="{FF2B5EF4-FFF2-40B4-BE49-F238E27FC236}">
                <a16:creationId xmlns:a16="http://schemas.microsoft.com/office/drawing/2014/main" id="{F193B28B-2706-48B2-AB12-AF922C647C4E}"/>
              </a:ext>
            </a:extLst>
          </p:cNvPr>
          <p:cNvSpPr/>
          <p:nvPr/>
        </p:nvSpPr>
        <p:spPr>
          <a:xfrm>
            <a:off x="6821351" y="2082300"/>
            <a:ext cx="1680245" cy="177363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4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每日施工完成後告知資訊組長回報今日進度，及明日施作內容，填寫“每日施工紀錄”給學校資訊組長簽核，並一併回報華電人員進度</a:t>
            </a:r>
            <a:endParaRPr lang="en-US" altLang="zh-TW" sz="1400" b="1" dirty="0">
              <a:solidFill>
                <a:prstClr val="black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9" name="Flowchart: Alternate Process 10">
            <a:extLst>
              <a:ext uri="{FF2B5EF4-FFF2-40B4-BE49-F238E27FC236}">
                <a16:creationId xmlns:a16="http://schemas.microsoft.com/office/drawing/2014/main" id="{E27DC750-BAB4-43A3-A5BB-48BE3E8342ED}"/>
              </a:ext>
            </a:extLst>
          </p:cNvPr>
          <p:cNvSpPr/>
          <p:nvPr/>
        </p:nvSpPr>
        <p:spPr>
          <a:xfrm>
            <a:off x="10477713" y="4426505"/>
            <a:ext cx="1356005" cy="1764196"/>
          </a:xfrm>
          <a:prstGeom prst="flowChartAlternateProcess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審核確認驗收通過，資料鎖定無法變動</a:t>
            </a:r>
            <a: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可進行第二階段施作</a:t>
            </a:r>
          </a:p>
        </p:txBody>
      </p:sp>
      <p:sp>
        <p:nvSpPr>
          <p:cNvPr id="20" name="Rectangle 33">
            <a:extLst>
              <a:ext uri="{FF2B5EF4-FFF2-40B4-BE49-F238E27FC236}">
                <a16:creationId xmlns:a16="http://schemas.microsoft.com/office/drawing/2014/main" id="{577477A7-1537-457B-B6F4-881217DC614C}"/>
              </a:ext>
            </a:extLst>
          </p:cNvPr>
          <p:cNvSpPr/>
          <p:nvPr/>
        </p:nvSpPr>
        <p:spPr>
          <a:xfrm>
            <a:off x="8898809" y="2096852"/>
            <a:ext cx="1461284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4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每日施工後將工具放置規定安全處並恢復現場環境乾淨與安全，當日將進度回報華電給予“每日施工紀錄表”</a:t>
            </a:r>
          </a:p>
        </p:txBody>
      </p:sp>
      <p:sp>
        <p:nvSpPr>
          <p:cNvPr id="21" name="Rectangle 35">
            <a:extLst>
              <a:ext uri="{FF2B5EF4-FFF2-40B4-BE49-F238E27FC236}">
                <a16:creationId xmlns:a16="http://schemas.microsoft.com/office/drawing/2014/main" id="{C1365579-8D27-4446-994E-3DE2C9DA6E89}"/>
              </a:ext>
            </a:extLst>
          </p:cNvPr>
          <p:cNvSpPr/>
          <p:nvPr/>
        </p:nvSpPr>
        <p:spPr>
          <a:xfrm>
            <a:off x="10632504" y="2096852"/>
            <a:ext cx="1356005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施工全完成後由學校資訊組長確認</a:t>
            </a:r>
            <a: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</a:br>
            <a:endParaRPr lang="zh-TW" altLang="en-US" sz="1600" b="1" dirty="0">
              <a:solidFill>
                <a:prstClr val="black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cxnSp>
        <p:nvCxnSpPr>
          <p:cNvPr id="23" name="Straight Arrow Connector 29">
            <a:extLst>
              <a:ext uri="{FF2B5EF4-FFF2-40B4-BE49-F238E27FC236}">
                <a16:creationId xmlns:a16="http://schemas.microsoft.com/office/drawing/2014/main" id="{931AB283-2351-4987-BE21-763B3322181D}"/>
              </a:ext>
            </a:extLst>
          </p:cNvPr>
          <p:cNvCxnSpPr>
            <a:cxnSpLocks/>
            <a:stCxn id="17" idx="3"/>
            <a:endCxn id="20" idx="1"/>
          </p:cNvCxnSpPr>
          <p:nvPr/>
        </p:nvCxnSpPr>
        <p:spPr>
          <a:xfrm>
            <a:off x="8501596" y="2969119"/>
            <a:ext cx="397213" cy="9831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46">
            <a:extLst>
              <a:ext uri="{FF2B5EF4-FFF2-40B4-BE49-F238E27FC236}">
                <a16:creationId xmlns:a16="http://schemas.microsoft.com/office/drawing/2014/main" id="{BA84D90E-60F1-4531-97B4-C2E19B09E2AD}"/>
              </a:ext>
            </a:extLst>
          </p:cNvPr>
          <p:cNvCxnSpPr>
            <a:cxnSpLocks/>
            <a:stCxn id="20" idx="3"/>
            <a:endCxn id="21" idx="1"/>
          </p:cNvCxnSpPr>
          <p:nvPr/>
        </p:nvCxnSpPr>
        <p:spPr>
          <a:xfrm>
            <a:off x="10360093" y="2978950"/>
            <a:ext cx="272411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15">
            <a:extLst>
              <a:ext uri="{FF2B5EF4-FFF2-40B4-BE49-F238E27FC236}">
                <a16:creationId xmlns:a16="http://schemas.microsoft.com/office/drawing/2014/main" id="{F8229548-3281-4477-824C-74D15AFD46D1}"/>
              </a:ext>
            </a:extLst>
          </p:cNvPr>
          <p:cNvSpPr/>
          <p:nvPr/>
        </p:nvSpPr>
        <p:spPr>
          <a:xfrm>
            <a:off x="6821351" y="4426505"/>
            <a:ext cx="1680245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     </a:t>
            </a:r>
            <a:endParaRPr lang="en-US" altLang="zh-TW" sz="1600" b="1" dirty="0">
              <a:solidFill>
                <a:prstClr val="black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    組長</a:t>
            </a:r>
            <a: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&amp;</a:t>
            </a: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教育局  </a:t>
            </a:r>
            <a:endParaRPr lang="en-US" altLang="zh-TW" sz="1600" b="1" dirty="0">
              <a:solidFill>
                <a:prstClr val="black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        勘查審驗</a:t>
            </a:r>
            <a: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        </a:t>
            </a:r>
            <a:endParaRPr lang="en-US" altLang="zh-TW" sz="1600" b="1" dirty="0">
              <a:solidFill>
                <a:prstClr val="black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27" name="Rectangle 16">
            <a:extLst>
              <a:ext uri="{FF2B5EF4-FFF2-40B4-BE49-F238E27FC236}">
                <a16:creationId xmlns:a16="http://schemas.microsoft.com/office/drawing/2014/main" id="{F709A673-12B4-49AB-A406-CB2D92F109A8}"/>
              </a:ext>
            </a:extLst>
          </p:cNvPr>
          <p:cNvSpPr/>
          <p:nvPr/>
        </p:nvSpPr>
        <p:spPr>
          <a:xfrm>
            <a:off x="8904330" y="4426505"/>
            <a:ext cx="1060543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組長</a:t>
            </a:r>
            <a: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&amp;</a:t>
            </a: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教育局</a:t>
            </a:r>
            <a: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Web  </a:t>
            </a:r>
          </a:p>
          <a:p>
            <a:pPr>
              <a:defRPr/>
            </a:pPr>
            <a: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   </a:t>
            </a: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審核</a:t>
            </a:r>
          </a:p>
        </p:txBody>
      </p:sp>
      <p:cxnSp>
        <p:nvCxnSpPr>
          <p:cNvPr id="28" name="Elbow Connector 19">
            <a:extLst>
              <a:ext uri="{FF2B5EF4-FFF2-40B4-BE49-F238E27FC236}">
                <a16:creationId xmlns:a16="http://schemas.microsoft.com/office/drawing/2014/main" id="{5AF76969-930C-4298-89B6-77D6B84994A3}"/>
              </a:ext>
            </a:extLst>
          </p:cNvPr>
          <p:cNvCxnSpPr>
            <a:cxnSpLocks/>
          </p:cNvCxnSpPr>
          <p:nvPr/>
        </p:nvCxnSpPr>
        <p:spPr>
          <a:xfrm rot="5400000">
            <a:off x="7134506" y="254837"/>
            <a:ext cx="540000" cy="7812000"/>
          </a:xfrm>
          <a:prstGeom prst="bentConnector3">
            <a:avLst>
              <a:gd name="adj1" fmla="val 50001"/>
            </a:avLst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2">
            <a:extLst>
              <a:ext uri="{FF2B5EF4-FFF2-40B4-BE49-F238E27FC236}">
                <a16:creationId xmlns:a16="http://schemas.microsoft.com/office/drawing/2014/main" id="{B091AE48-999B-4BE1-992E-07221A3F63D5}"/>
              </a:ext>
            </a:extLst>
          </p:cNvPr>
          <p:cNvCxnSpPr>
            <a:cxnSpLocks/>
            <a:stCxn id="25" idx="3"/>
            <a:endCxn id="27" idx="1"/>
          </p:cNvCxnSpPr>
          <p:nvPr/>
        </p:nvCxnSpPr>
        <p:spPr>
          <a:xfrm>
            <a:off x="8501596" y="5308603"/>
            <a:ext cx="402734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24">
            <a:extLst>
              <a:ext uri="{FF2B5EF4-FFF2-40B4-BE49-F238E27FC236}">
                <a16:creationId xmlns:a16="http://schemas.microsoft.com/office/drawing/2014/main" id="{86628FD1-5B71-4987-9445-2E82D685826A}"/>
              </a:ext>
            </a:extLst>
          </p:cNvPr>
          <p:cNvCxnSpPr>
            <a:cxnSpLocks/>
            <a:stCxn id="27" idx="3"/>
            <a:endCxn id="19" idx="1"/>
          </p:cNvCxnSpPr>
          <p:nvPr/>
        </p:nvCxnSpPr>
        <p:spPr>
          <a:xfrm>
            <a:off x="9964873" y="5308603"/>
            <a:ext cx="512840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6">
            <a:extLst>
              <a:ext uri="{FF2B5EF4-FFF2-40B4-BE49-F238E27FC236}">
                <a16:creationId xmlns:a16="http://schemas.microsoft.com/office/drawing/2014/main" id="{0988D534-5C61-466C-A0F4-8E8F703AEBFF}"/>
              </a:ext>
            </a:extLst>
          </p:cNvPr>
          <p:cNvSpPr/>
          <p:nvPr/>
        </p:nvSpPr>
        <p:spPr>
          <a:xfrm>
            <a:off x="4672890" y="4452628"/>
            <a:ext cx="1856161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en-US" altLang="zh-TW" sz="14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sz="14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網路平面圖、網點配置圖、機櫃配置圖、跳線資料表、網點昇位圖、第一階段施工完成後，須進行上線測試提出結果報告</a:t>
            </a:r>
            <a:r>
              <a:rPr lang="en-US" altLang="zh-TW" sz="14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sz="14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含測試總表</a:t>
            </a:r>
            <a:r>
              <a:rPr lang="en-US" altLang="zh-TW" sz="14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”</a:t>
            </a:r>
            <a:r>
              <a:rPr lang="zh-TW" altLang="en-US" sz="14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華電上傳</a:t>
            </a:r>
            <a:r>
              <a:rPr lang="en-US" altLang="zh-TW" sz="14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WEB</a:t>
            </a:r>
            <a:endParaRPr lang="zh-TW" altLang="en-US" sz="1400" b="1" dirty="0">
              <a:solidFill>
                <a:prstClr val="black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cxnSp>
        <p:nvCxnSpPr>
          <p:cNvPr id="52" name="Straight Arrow Connector 29">
            <a:extLst>
              <a:ext uri="{FF2B5EF4-FFF2-40B4-BE49-F238E27FC236}">
                <a16:creationId xmlns:a16="http://schemas.microsoft.com/office/drawing/2014/main" id="{6F314B10-6BC0-458A-9D61-02A62F51BF5D}"/>
              </a:ext>
            </a:extLst>
          </p:cNvPr>
          <p:cNvCxnSpPr>
            <a:cxnSpLocks/>
            <a:stCxn id="51" idx="3"/>
          </p:cNvCxnSpPr>
          <p:nvPr/>
        </p:nvCxnSpPr>
        <p:spPr>
          <a:xfrm>
            <a:off x="6529051" y="5334726"/>
            <a:ext cx="329723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">
            <a:extLst>
              <a:ext uri="{FF2B5EF4-FFF2-40B4-BE49-F238E27FC236}">
                <a16:creationId xmlns:a16="http://schemas.microsoft.com/office/drawing/2014/main" id="{5237535A-0FBB-433F-9D51-86543656A640}"/>
              </a:ext>
            </a:extLst>
          </p:cNvPr>
          <p:cNvSpPr/>
          <p:nvPr/>
        </p:nvSpPr>
        <p:spPr>
          <a:xfrm>
            <a:off x="2666438" y="4430837"/>
            <a:ext cx="1708632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恢復校內環境整潔，退場。</a:t>
            </a:r>
            <a: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</a:br>
            <a: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日內整理完第一階段完工資料提供給華電審核</a:t>
            </a:r>
          </a:p>
        </p:txBody>
      </p:sp>
      <p:cxnSp>
        <p:nvCxnSpPr>
          <p:cNvPr id="68" name="Straight Arrow Connector 29">
            <a:extLst>
              <a:ext uri="{FF2B5EF4-FFF2-40B4-BE49-F238E27FC236}">
                <a16:creationId xmlns:a16="http://schemas.microsoft.com/office/drawing/2014/main" id="{A8218236-637D-4D3D-9D66-2B4615ED0DF4}"/>
              </a:ext>
            </a:extLst>
          </p:cNvPr>
          <p:cNvCxnSpPr>
            <a:cxnSpLocks/>
          </p:cNvCxnSpPr>
          <p:nvPr/>
        </p:nvCxnSpPr>
        <p:spPr>
          <a:xfrm>
            <a:off x="4367808" y="5289372"/>
            <a:ext cx="368825" cy="9442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42189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9A8AE7A-852D-4BE2-BCDA-1F7A9D1D2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第一階段施工</a:t>
            </a:r>
            <a:r>
              <a:rPr lang="en-US" altLang="zh-TW" dirty="0">
                <a:solidFill>
                  <a:srgbClr val="7030A0"/>
                </a:solidFill>
              </a:rPr>
              <a:t>SOP: Step-by-Step</a:t>
            </a:r>
            <a:endParaRPr lang="zh-TW" alt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24744"/>
            <a:ext cx="11391056" cy="517041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zh-TW" altLang="en-US" sz="2000" dirty="0"/>
              <a:t>工班連繫學校資訊組長後進場施作，同時回報華電窗口進場施作及時程。</a:t>
            </a:r>
            <a:endParaRPr lang="en-US" altLang="zh-TW" sz="2000" dirty="0"/>
          </a:p>
          <a:p>
            <a:pPr marL="457200" indent="-457200">
              <a:buFont typeface="+mj-lt"/>
              <a:buAutoNum type="arabicPeriod"/>
            </a:pPr>
            <a:endParaRPr lang="zh-TW" altLang="en-US" sz="2000" dirty="0"/>
          </a:p>
          <a:p>
            <a:pPr marL="457200" indent="-457200">
              <a:buFont typeface="+mj-lt"/>
              <a:buAutoNum type="arabicPeriod"/>
            </a:pPr>
            <a:r>
              <a:rPr lang="zh-TW" altLang="en-US" sz="2000" dirty="0"/>
              <a:t>第一天繳交</a:t>
            </a:r>
            <a:r>
              <a:rPr lang="en-US" altLang="zh-TW" sz="2000" dirty="0"/>
              <a:t>”</a:t>
            </a:r>
            <a:r>
              <a:rPr lang="zh-TW" altLang="en-US" sz="2000" dirty="0"/>
              <a:t>施工人員名冊進出管控表</a:t>
            </a:r>
            <a:r>
              <a:rPr lang="en-US" altLang="zh-TW" sz="2000" dirty="0"/>
              <a:t>” </a:t>
            </a:r>
            <a:r>
              <a:rPr lang="en-US" altLang="zh-TW" sz="2000" b="1" dirty="0">
                <a:solidFill>
                  <a:srgbClr val="0066FF"/>
                </a:solidFill>
              </a:rPr>
              <a:t> (</a:t>
            </a:r>
            <a:r>
              <a:rPr lang="zh-TW" altLang="en-US" sz="2000" b="1" dirty="0">
                <a:solidFill>
                  <a:srgbClr val="0066FF"/>
                </a:solidFill>
              </a:rPr>
              <a:t>參考附錄三表單</a:t>
            </a:r>
            <a:r>
              <a:rPr lang="en-US" altLang="zh-TW" sz="2000" b="1" dirty="0">
                <a:solidFill>
                  <a:srgbClr val="0066FF"/>
                </a:solidFill>
              </a:rPr>
              <a:t>)</a:t>
            </a:r>
            <a:r>
              <a:rPr lang="zh-TW" altLang="en-US" sz="2000" dirty="0"/>
              <a:t>，給學校資訊組長備查，</a:t>
            </a:r>
            <a:r>
              <a:rPr lang="zh-TW" altLang="en-US" sz="2000" b="1" dirty="0">
                <a:solidFill>
                  <a:srgbClr val="FF0000"/>
                </a:solidFill>
              </a:rPr>
              <a:t>如有人員異動須在更新補上人員相關資料於</a:t>
            </a:r>
            <a:r>
              <a:rPr lang="en-US" altLang="zh-TW" sz="2000" dirty="0"/>
              <a:t>”</a:t>
            </a:r>
            <a:r>
              <a:rPr lang="zh-TW" altLang="en-US" sz="2000" dirty="0"/>
              <a:t>施工人員名冊進出管控表</a:t>
            </a:r>
            <a:r>
              <a:rPr lang="en-US" altLang="zh-TW" sz="2000" dirty="0"/>
              <a:t>”</a:t>
            </a:r>
            <a:r>
              <a:rPr lang="en-US" altLang="zh-TW" sz="2000" b="1" dirty="0">
                <a:solidFill>
                  <a:srgbClr val="0066FF"/>
                </a:solidFill>
              </a:rPr>
              <a:t> (</a:t>
            </a:r>
            <a:r>
              <a:rPr lang="zh-TW" altLang="en-US" sz="2000" b="1" dirty="0">
                <a:solidFill>
                  <a:srgbClr val="0066FF"/>
                </a:solidFill>
              </a:rPr>
              <a:t>參考附錄三表單</a:t>
            </a:r>
            <a:r>
              <a:rPr lang="en-US" altLang="zh-TW" sz="2000" b="1" dirty="0">
                <a:solidFill>
                  <a:srgbClr val="0066FF"/>
                </a:solidFill>
              </a:rPr>
              <a:t>)</a:t>
            </a:r>
            <a:r>
              <a:rPr lang="zh-TW" altLang="en-US" sz="2000" b="1" dirty="0">
                <a:solidFill>
                  <a:srgbClr val="FF0000"/>
                </a:solidFill>
              </a:rPr>
              <a:t>，提交給校方</a:t>
            </a:r>
            <a:r>
              <a:rPr lang="en-US" altLang="zh-TW" sz="2000" dirty="0">
                <a:solidFill>
                  <a:srgbClr val="FF0000"/>
                </a:solidFill>
              </a:rPr>
              <a:t> </a:t>
            </a:r>
            <a:r>
              <a:rPr lang="zh-TW" altLang="en-US" sz="2000" b="1" dirty="0">
                <a:solidFill>
                  <a:srgbClr val="FF0000"/>
                </a:solidFill>
              </a:rPr>
              <a:t>。</a:t>
            </a:r>
            <a:endParaRPr lang="en-US" altLang="zh-TW" sz="2000" b="1" dirty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zh-TW" altLang="en-US" sz="2000" b="1" dirty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zh-TW" altLang="en-US" sz="2000" dirty="0"/>
              <a:t>根據會勘資料向資訊組長說明施工內容及規範。施工以施工</a:t>
            </a:r>
            <a:r>
              <a:rPr lang="en-US" altLang="zh-TW" sz="2000" dirty="0"/>
              <a:t>SOP</a:t>
            </a:r>
            <a:r>
              <a:rPr lang="zh-TW" altLang="en-US" sz="2000" dirty="0"/>
              <a:t>、合約施工規範及</a:t>
            </a:r>
            <a:r>
              <a:rPr lang="en-US" altLang="zh-TW" sz="2000" dirty="0"/>
              <a:t>“</a:t>
            </a:r>
            <a:r>
              <a:rPr lang="zh-TW" altLang="en-US" sz="2000" dirty="0"/>
              <a:t>施工前調查表</a:t>
            </a:r>
            <a:r>
              <a:rPr lang="en-US" altLang="zh-TW" sz="2000" dirty="0"/>
              <a:t>”</a:t>
            </a:r>
            <a:r>
              <a:rPr lang="en-US" altLang="zh-TW" sz="2000" b="1" dirty="0">
                <a:solidFill>
                  <a:srgbClr val="0066FF"/>
                </a:solidFill>
              </a:rPr>
              <a:t> (</a:t>
            </a:r>
            <a:r>
              <a:rPr lang="zh-TW" altLang="en-US" sz="2000" b="1" dirty="0">
                <a:solidFill>
                  <a:srgbClr val="0066FF"/>
                </a:solidFill>
              </a:rPr>
              <a:t>參考附錄一表單</a:t>
            </a:r>
            <a:r>
              <a:rPr lang="en-US" altLang="zh-TW" sz="2000" b="1" dirty="0">
                <a:solidFill>
                  <a:srgbClr val="0066FF"/>
                </a:solidFill>
              </a:rPr>
              <a:t>)</a:t>
            </a:r>
            <a:r>
              <a:rPr lang="zh-TW" altLang="en-US" sz="2000" dirty="0"/>
              <a:t>為準，與資訊組長確認進場施作時間後，工班務必準時進場與離場，避免影響校方作業。</a:t>
            </a:r>
            <a:endParaRPr lang="en-US" altLang="zh-TW" sz="2000" dirty="0"/>
          </a:p>
          <a:p>
            <a:pPr marL="457200" indent="-457200">
              <a:buFont typeface="+mj-lt"/>
              <a:buAutoNum type="arabicPeriod"/>
            </a:pPr>
            <a:endParaRPr lang="zh-TW" altLang="en-US" sz="2000" dirty="0"/>
          </a:p>
          <a:p>
            <a:pPr marL="457200" indent="-457200">
              <a:buFont typeface="+mj-lt"/>
              <a:buAutoNum type="arabicPeriod"/>
            </a:pPr>
            <a:r>
              <a:rPr lang="zh-TW" altLang="en-US" sz="2000" dirty="0"/>
              <a:t>進場時需跟該校資訊組長確認物料或工具存放地點，將施作物料及工具放置指定地點，並依據</a:t>
            </a:r>
            <a:r>
              <a:rPr lang="en-US" altLang="zh-TW" sz="2000" dirty="0"/>
              <a:t>”</a:t>
            </a:r>
            <a:r>
              <a:rPr lang="zh-TW" altLang="en-US" sz="2000" dirty="0"/>
              <a:t>施工前調查表</a:t>
            </a:r>
            <a:r>
              <a:rPr lang="en-US" altLang="zh-TW" sz="2000" dirty="0"/>
              <a:t>”</a:t>
            </a:r>
            <a:r>
              <a:rPr lang="en-US" altLang="zh-TW" sz="2000" b="1" dirty="0">
                <a:solidFill>
                  <a:srgbClr val="0066FF"/>
                </a:solidFill>
              </a:rPr>
              <a:t> (</a:t>
            </a:r>
            <a:r>
              <a:rPr lang="zh-TW" altLang="en-US" sz="2000" b="1" dirty="0">
                <a:solidFill>
                  <a:srgbClr val="0066FF"/>
                </a:solidFill>
              </a:rPr>
              <a:t>參考附錄一表單</a:t>
            </a:r>
            <a:r>
              <a:rPr lang="en-US" altLang="zh-TW" sz="2000" b="1" dirty="0">
                <a:solidFill>
                  <a:srgbClr val="0066FF"/>
                </a:solidFill>
              </a:rPr>
              <a:t>)</a:t>
            </a:r>
            <a:r>
              <a:rPr lang="zh-TW" altLang="en-US" sz="2000" b="1" dirty="0">
                <a:solidFill>
                  <a:srgbClr val="0066FF"/>
                </a:solidFill>
              </a:rPr>
              <a:t>，</a:t>
            </a:r>
            <a:r>
              <a:rPr lang="zh-TW" altLang="en-US" sz="2000" dirty="0"/>
              <a:t>所記錄指定可施作時間及工法施工，以及告知組長預計全面完工時間。</a:t>
            </a:r>
            <a:endParaRPr lang="en-US" altLang="zh-TW" sz="2000" dirty="0"/>
          </a:p>
          <a:p>
            <a:pPr marL="457200" indent="-457200">
              <a:buFont typeface="+mj-lt"/>
              <a:buAutoNum type="arabicPeriod"/>
            </a:pPr>
            <a:endParaRPr lang="zh-TW" altLang="en-US" sz="2000" dirty="0"/>
          </a:p>
          <a:p>
            <a:pPr marL="457200" indent="-457200">
              <a:buFont typeface="+mj-lt"/>
              <a:buAutoNum type="arabicPeriod"/>
            </a:pPr>
            <a:r>
              <a:rPr lang="zh-TW" altLang="en-US" sz="2000" dirty="0"/>
              <a:t>工班每日施工後，填寫</a:t>
            </a:r>
            <a:r>
              <a:rPr lang="en-US" altLang="zh-TW" sz="2000" dirty="0"/>
              <a:t>”</a:t>
            </a:r>
            <a:r>
              <a:rPr lang="zh-TW" altLang="en-US" sz="2000" dirty="0"/>
              <a:t>每日施工進度紀錄表</a:t>
            </a:r>
            <a:r>
              <a:rPr lang="en-US" altLang="zh-TW" sz="2000" dirty="0"/>
              <a:t>”</a:t>
            </a:r>
            <a:r>
              <a:rPr lang="en-US" altLang="zh-TW" sz="2000" b="1" dirty="0">
                <a:solidFill>
                  <a:srgbClr val="0066FF"/>
                </a:solidFill>
              </a:rPr>
              <a:t> (</a:t>
            </a:r>
            <a:r>
              <a:rPr lang="zh-TW" altLang="en-US" sz="2000" b="1" dirty="0">
                <a:solidFill>
                  <a:srgbClr val="0066FF"/>
                </a:solidFill>
              </a:rPr>
              <a:t>參考附錄三表單</a:t>
            </a:r>
            <a:r>
              <a:rPr lang="en-US" altLang="zh-TW" sz="2000" b="1" dirty="0">
                <a:solidFill>
                  <a:srgbClr val="0066FF"/>
                </a:solidFill>
              </a:rPr>
              <a:t>) </a:t>
            </a:r>
            <a:r>
              <a:rPr lang="zh-TW" altLang="en-US" sz="2000" dirty="0"/>
              <a:t>，請該校資訊組長確認簽名並告知明日施作內容，</a:t>
            </a:r>
            <a:r>
              <a:rPr lang="zh-TW" altLang="en-US" sz="2000" b="1" dirty="0">
                <a:solidFill>
                  <a:srgbClr val="FF0000"/>
                </a:solidFill>
              </a:rPr>
              <a:t>並於當日回報華電工班窗口進度，並提供出每日施工進度紀錄表給華電人員上傳</a:t>
            </a:r>
            <a:r>
              <a:rPr lang="en-US" altLang="zh-TW" sz="2000" b="1" dirty="0">
                <a:solidFill>
                  <a:srgbClr val="FF0000"/>
                </a:solidFill>
              </a:rPr>
              <a:t>Web</a:t>
            </a:r>
            <a:r>
              <a:rPr lang="zh-TW" altLang="en-US" sz="2000" b="1" dirty="0">
                <a:solidFill>
                  <a:srgbClr val="FF0000"/>
                </a:solidFill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4442058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9A8AE7A-852D-4BE2-BCDA-1F7A9D1D2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第一階段施工</a:t>
            </a:r>
            <a:r>
              <a:rPr lang="en-US" altLang="zh-TW" dirty="0">
                <a:solidFill>
                  <a:srgbClr val="7030A0"/>
                </a:solidFill>
              </a:rPr>
              <a:t>SOP: Step-by-Step</a:t>
            </a:r>
            <a:endParaRPr lang="zh-TW" alt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24744"/>
            <a:ext cx="11319048" cy="517041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zh-TW" altLang="en-US" sz="2000" dirty="0"/>
              <a:t>每日施工結束需將工具移至指定地點存放妥當，並將施工區域打掃復歸，</a:t>
            </a:r>
            <a:r>
              <a:rPr lang="zh-TW" altLang="en-US" sz="2000" b="1" dirty="0">
                <a:solidFill>
                  <a:srgbClr val="FF0000"/>
                </a:solidFill>
              </a:rPr>
              <a:t>若工程進行到一半休息或明日繼續施工，需將現場線材及管材盤起綑綁安置穩妥</a:t>
            </a:r>
            <a:r>
              <a:rPr lang="zh-TW" altLang="en-US" sz="2000" dirty="0"/>
              <a:t>，避免學生觸碰及有安全的疑慮。</a:t>
            </a:r>
            <a:r>
              <a:rPr lang="zh-TW" altLang="en-US" sz="2000" b="1" dirty="0">
                <a:solidFill>
                  <a:srgbClr val="FF0000"/>
                </a:solidFill>
              </a:rPr>
              <a:t>校內一律禁菸、酒、檳榔及大聲喧嘩、爭鬧、遊蕩等情事，避免罰款爭議與影響校區，如有罰款，依據證明為工班人為造成，將以工班究責罰款</a:t>
            </a:r>
            <a:r>
              <a:rPr lang="zh-TW" altLang="en-US" sz="2000" dirty="0"/>
              <a:t>。</a:t>
            </a:r>
            <a:endParaRPr lang="en-US" altLang="zh-TW" sz="2000" dirty="0"/>
          </a:p>
          <a:p>
            <a:pPr marL="457200" indent="-457200">
              <a:buFont typeface="+mj-lt"/>
              <a:buAutoNum type="arabicPeriod"/>
            </a:pPr>
            <a:endParaRPr lang="en-US" altLang="zh-TW" sz="2000" b="1" dirty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zh-TW" altLang="en-US" sz="2000" dirty="0">
                <a:solidFill>
                  <a:prstClr val="black"/>
                </a:solidFill>
              </a:rPr>
              <a:t>每日作業進度必須將進度回報華電，並給予校方簽署的“</a:t>
            </a:r>
            <a:r>
              <a:rPr lang="zh-TW" altLang="en-US" sz="2000" dirty="0"/>
              <a:t>每日施工進度紀錄表</a:t>
            </a:r>
            <a:r>
              <a:rPr lang="en-US" altLang="zh-TW" sz="2000" dirty="0">
                <a:solidFill>
                  <a:prstClr val="black"/>
                </a:solidFill>
              </a:rPr>
              <a:t>”</a:t>
            </a:r>
            <a:r>
              <a:rPr lang="en-US" altLang="zh-TW" sz="2000" b="1" dirty="0">
                <a:solidFill>
                  <a:srgbClr val="0066FF"/>
                </a:solidFill>
              </a:rPr>
              <a:t> (</a:t>
            </a:r>
            <a:r>
              <a:rPr lang="zh-TW" altLang="en-US" sz="2000" b="1" dirty="0">
                <a:solidFill>
                  <a:srgbClr val="0066FF"/>
                </a:solidFill>
              </a:rPr>
              <a:t>參考附錄三表單</a:t>
            </a:r>
            <a:r>
              <a:rPr lang="en-US" altLang="zh-TW" sz="2000" b="1" dirty="0">
                <a:solidFill>
                  <a:srgbClr val="0066FF"/>
                </a:solidFill>
              </a:rPr>
              <a:t>) </a:t>
            </a:r>
            <a:r>
              <a:rPr lang="zh-TW" altLang="en-US" sz="2000" dirty="0">
                <a:solidFill>
                  <a:prstClr val="black"/>
                </a:solidFill>
              </a:rPr>
              <a:t>。</a:t>
            </a:r>
            <a:endParaRPr lang="en-US" altLang="zh-TW" sz="2000" dirty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zh-TW" altLang="en-US" sz="2000" b="1" dirty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zh-TW" altLang="en-US" sz="2000" dirty="0"/>
              <a:t>第一階段完工後，</a:t>
            </a:r>
            <a:r>
              <a:rPr lang="zh-TW" altLang="en-US" sz="2000" b="1" dirty="0">
                <a:solidFill>
                  <a:srgbClr val="FF0000"/>
                </a:solidFill>
              </a:rPr>
              <a:t>由學校資訊組長確認，並恢復校內環境整潔，退場</a:t>
            </a:r>
            <a:r>
              <a:rPr lang="zh-TW" altLang="en-US" sz="2000" b="1" dirty="0">
                <a:solidFill>
                  <a:prstClr val="black"/>
                </a:solidFill>
              </a:rPr>
              <a:t>。</a:t>
            </a:r>
            <a:endParaRPr lang="en-US" altLang="zh-TW" sz="2000" b="1" dirty="0">
              <a:solidFill>
                <a:prstClr val="black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altLang="zh-TW" sz="2000" b="1" dirty="0">
              <a:solidFill>
                <a:prstClr val="black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TW" sz="2000" b="1" dirty="0">
                <a:solidFill>
                  <a:srgbClr val="FF0000"/>
                </a:solidFill>
              </a:rPr>
              <a:t>2</a:t>
            </a:r>
            <a:r>
              <a:rPr lang="zh-TW" altLang="en-US" sz="2000" b="1" dirty="0">
                <a:solidFill>
                  <a:srgbClr val="FF0000"/>
                </a:solidFill>
              </a:rPr>
              <a:t>日內整理完第一階段完工資料</a:t>
            </a:r>
            <a:r>
              <a:rPr lang="en-US" altLang="zh-TW" sz="2000" dirty="0"/>
              <a:t>(</a:t>
            </a:r>
            <a:r>
              <a:rPr lang="zh-TW" altLang="en-US" sz="2000" dirty="0"/>
              <a:t>網路平面圖、網點配置圖、機櫃配置圖、跳線資料表、網點昇位圖、第一階段施工完成後，須進行的上線測試提出結果報告</a:t>
            </a:r>
            <a:r>
              <a:rPr lang="en-US" altLang="zh-TW" sz="2000" dirty="0"/>
              <a:t>(</a:t>
            </a:r>
            <a:r>
              <a:rPr lang="zh-TW" altLang="en-US" sz="2000" dirty="0"/>
              <a:t>含測試總表</a:t>
            </a:r>
            <a:r>
              <a:rPr lang="en-US" altLang="zh-TW" sz="2000" dirty="0"/>
              <a:t>)</a:t>
            </a:r>
            <a:r>
              <a:rPr lang="zh-TW" altLang="en-US" sz="2000" dirty="0"/>
              <a:t>、每日施工進度紀錄表</a:t>
            </a:r>
            <a:r>
              <a:rPr lang="en-US" altLang="zh-TW" sz="2000" dirty="0"/>
              <a:t>)</a:t>
            </a:r>
            <a:r>
              <a:rPr lang="en-US" altLang="zh-TW" sz="2000" b="1" dirty="0">
                <a:solidFill>
                  <a:srgbClr val="0066FF"/>
                </a:solidFill>
              </a:rPr>
              <a:t> (</a:t>
            </a:r>
            <a:r>
              <a:rPr lang="zh-TW" altLang="en-US" sz="2000" b="1" dirty="0">
                <a:solidFill>
                  <a:srgbClr val="0066FF"/>
                </a:solidFill>
              </a:rPr>
              <a:t>參考附錄三表單</a:t>
            </a:r>
            <a:r>
              <a:rPr lang="en-US" altLang="zh-TW" sz="2000" b="1" dirty="0">
                <a:solidFill>
                  <a:srgbClr val="0066FF"/>
                </a:solidFill>
              </a:rPr>
              <a:t>) </a:t>
            </a:r>
            <a:r>
              <a:rPr lang="zh-TW" altLang="en-US" sz="2000" dirty="0"/>
              <a:t>，</a:t>
            </a:r>
            <a:r>
              <a:rPr lang="zh-TW" altLang="en-US" sz="2000" b="1" dirty="0">
                <a:solidFill>
                  <a:srgbClr val="FF0000"/>
                </a:solidFill>
              </a:rPr>
              <a:t>提供給華電審核，審核無誤上傳</a:t>
            </a:r>
            <a:r>
              <a:rPr lang="en-US" altLang="zh-TW" sz="2000" b="1" dirty="0">
                <a:solidFill>
                  <a:srgbClr val="FF0000"/>
                </a:solidFill>
              </a:rPr>
              <a:t>Web</a:t>
            </a:r>
            <a:r>
              <a:rPr lang="zh-TW" altLang="en-US" sz="2000" b="1" dirty="0">
                <a:solidFill>
                  <a:srgbClr val="FF0000"/>
                </a:solidFill>
              </a:rPr>
              <a:t>，給予校方進行審驗。</a:t>
            </a:r>
          </a:p>
          <a:p>
            <a:pPr marL="457200" indent="-457200">
              <a:buFont typeface="+mj-lt"/>
              <a:buAutoNum type="arabicPeriod"/>
            </a:pPr>
            <a:endParaRPr lang="en-US" altLang="zh-TW" sz="2000" dirty="0"/>
          </a:p>
          <a:p>
            <a:pPr marL="457200" indent="-457200">
              <a:buFont typeface="+mj-lt"/>
              <a:buAutoNum type="arabicPeriod"/>
            </a:pPr>
            <a:r>
              <a:rPr lang="zh-TW" altLang="en-US" sz="2000" dirty="0"/>
              <a:t>華電通知學校資訊組長及教育局，於</a:t>
            </a:r>
            <a:r>
              <a:rPr lang="en-US" altLang="zh-TW" sz="2000" dirty="0"/>
              <a:t>Web</a:t>
            </a:r>
            <a:r>
              <a:rPr lang="zh-TW" altLang="en-US" sz="2000" dirty="0"/>
              <a:t>系統簽核，審核通過，第一階段結束，進入第二階段作業。</a:t>
            </a:r>
          </a:p>
        </p:txBody>
      </p:sp>
    </p:spTree>
    <p:extLst>
      <p:ext uri="{BB962C8B-B14F-4D97-AF65-F5344CB8AC3E}">
        <p14:creationId xmlns:p14="http://schemas.microsoft.com/office/powerpoint/2010/main" val="1395715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9A8AE7A-852D-4BE2-BCDA-1F7A9D1D2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solidFill>
                  <a:srgbClr val="7030A0"/>
                </a:solidFill>
              </a:rPr>
              <a:t>SOP</a:t>
            </a:r>
            <a:r>
              <a:rPr lang="zh-TW" altLang="en-US" dirty="0">
                <a:solidFill>
                  <a:srgbClr val="7030A0"/>
                </a:solidFill>
              </a:rPr>
              <a:t>内容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整體施工内容建置流程</a:t>
            </a:r>
            <a:r>
              <a:rPr lang="en-US" altLang="zh-TW" dirty="0"/>
              <a:t>SOP</a:t>
            </a:r>
          </a:p>
          <a:p>
            <a:r>
              <a:rPr lang="zh-TW" altLang="en-US" dirty="0"/>
              <a:t>會勘</a:t>
            </a:r>
            <a:r>
              <a:rPr lang="en-US" altLang="zh-TW" dirty="0"/>
              <a:t>SOP</a:t>
            </a:r>
          </a:p>
          <a:p>
            <a:r>
              <a:rPr lang="en-US" altLang="zh-TW" dirty="0"/>
              <a:t>Web</a:t>
            </a:r>
            <a:r>
              <a:rPr lang="zh-TW" altLang="en-US" dirty="0"/>
              <a:t>文件上傳審核</a:t>
            </a:r>
            <a:r>
              <a:rPr lang="en-US" altLang="zh-TW" dirty="0"/>
              <a:t>SOP</a:t>
            </a:r>
          </a:p>
          <a:p>
            <a:r>
              <a:rPr lang="zh-TW" altLang="en-US" dirty="0"/>
              <a:t>第一階段施工</a:t>
            </a:r>
            <a:r>
              <a:rPr lang="en-US" altLang="zh-TW" dirty="0"/>
              <a:t>SOP</a:t>
            </a:r>
          </a:p>
          <a:p>
            <a:r>
              <a:rPr lang="zh-TW" altLang="en-US" dirty="0"/>
              <a:t>舊機櫃移設</a:t>
            </a:r>
            <a:r>
              <a:rPr lang="en-US" altLang="zh-TW" dirty="0"/>
              <a:t>SOP</a:t>
            </a:r>
          </a:p>
          <a:p>
            <a:r>
              <a:rPr lang="zh-TW" altLang="en-US" dirty="0"/>
              <a:t>現場管理作業與規定</a:t>
            </a:r>
            <a:endParaRPr lang="en-US" altLang="zh-TW" dirty="0"/>
          </a:p>
          <a:p>
            <a:r>
              <a:rPr lang="zh-TW" altLang="en-US" dirty="0"/>
              <a:t>施工工法注意事項</a:t>
            </a:r>
            <a:endParaRPr lang="en-US" altLang="zh-TW" dirty="0"/>
          </a:p>
          <a:p>
            <a:r>
              <a:rPr lang="zh-TW" altLang="en-US" dirty="0"/>
              <a:t>第二階段施工</a:t>
            </a:r>
            <a:r>
              <a:rPr lang="en-US" altLang="zh-TW" dirty="0"/>
              <a:t>SOP</a:t>
            </a:r>
          </a:p>
          <a:p>
            <a:r>
              <a:rPr lang="zh-TW" altLang="en-US" dirty="0"/>
              <a:t>各階段完工必要作業</a:t>
            </a:r>
            <a:endParaRPr lang="en-US" altLang="zh-TW" dirty="0"/>
          </a:p>
          <a:p>
            <a:r>
              <a:rPr lang="zh-TW" altLang="en-US" dirty="0"/>
              <a:t>附錄表格與圖說項目</a:t>
            </a:r>
          </a:p>
        </p:txBody>
      </p:sp>
    </p:spTree>
    <p:extLst>
      <p:ext uri="{BB962C8B-B14F-4D97-AF65-F5344CB8AC3E}">
        <p14:creationId xmlns:p14="http://schemas.microsoft.com/office/powerpoint/2010/main" val="16767442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924944"/>
            <a:ext cx="10972800" cy="763935"/>
          </a:xfrm>
        </p:spPr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現場管理作業與規定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487428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9A8AE7A-852D-4BE2-BCDA-1F7A9D1D2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現場管理作業與規定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24744"/>
            <a:ext cx="10972800" cy="531442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zh-TW" altLang="en-US" sz="2000" dirty="0"/>
              <a:t>施工前工地負責人就施工概況對所施工之人員進行講解，有危險之工作狀況應說明清楚並加強勤前教育，工班施工前確實對所使用之機具及材料檢查。</a:t>
            </a:r>
            <a:endParaRPr lang="en-US" altLang="zh-TW" sz="2000" dirty="0"/>
          </a:p>
          <a:p>
            <a:pPr marL="514350" indent="-514350">
              <a:buFont typeface="+mj-lt"/>
              <a:buAutoNum type="arabicPeriod"/>
            </a:pPr>
            <a:endParaRPr lang="zh-TW" altLang="en-US" sz="2000" dirty="0"/>
          </a:p>
          <a:p>
            <a:pPr marL="514350" indent="-514350">
              <a:buFont typeface="+mj-lt"/>
              <a:buAutoNum type="arabicPeriod"/>
            </a:pPr>
            <a:r>
              <a:rPr lang="zh-TW" altLang="en-US" sz="2000" dirty="0"/>
              <a:t>確實做好施工人員及現場安全防護措施，注意勞工意外發生，準備確實才可進場施作。</a:t>
            </a:r>
            <a:endParaRPr lang="en-US" altLang="zh-TW" sz="2000" dirty="0"/>
          </a:p>
          <a:p>
            <a:pPr marL="514350" indent="-514350">
              <a:buFont typeface="+mj-lt"/>
              <a:buAutoNum type="arabicPeriod"/>
            </a:pPr>
            <a:endParaRPr lang="zh-TW" altLang="en-US" sz="2000" dirty="0"/>
          </a:p>
          <a:p>
            <a:pPr marL="457200" indent="-457200">
              <a:buFont typeface="+mj-lt"/>
              <a:buAutoNum type="arabicPeriod"/>
            </a:pPr>
            <a:r>
              <a:rPr lang="zh-TW" altLang="en-US" sz="2000" dirty="0"/>
              <a:t>第一天繳交</a:t>
            </a:r>
            <a:r>
              <a:rPr lang="en-US" altLang="zh-TW" sz="2000" dirty="0"/>
              <a:t>”</a:t>
            </a:r>
            <a:r>
              <a:rPr lang="zh-TW" altLang="en-US" sz="2000" dirty="0"/>
              <a:t>施工人員名冊進出管控表</a:t>
            </a:r>
            <a:r>
              <a:rPr lang="en-US" altLang="zh-TW" sz="20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”</a:t>
            </a:r>
            <a:r>
              <a:rPr lang="en-US" altLang="zh-TW" sz="2000" b="1" dirty="0">
                <a:solidFill>
                  <a:srgbClr val="0066FF"/>
                </a:solidFill>
              </a:rPr>
              <a:t>(</a:t>
            </a:r>
            <a:r>
              <a:rPr lang="zh-TW" altLang="en-US" sz="2000" b="1" dirty="0">
                <a:solidFill>
                  <a:srgbClr val="0066FF"/>
                </a:solidFill>
              </a:rPr>
              <a:t>參考附錄三表單</a:t>
            </a:r>
            <a:r>
              <a:rPr lang="en-US" altLang="zh-TW" sz="2000" b="1" dirty="0">
                <a:solidFill>
                  <a:srgbClr val="0066FF"/>
                </a:solidFill>
              </a:rPr>
              <a:t>)</a:t>
            </a:r>
            <a:r>
              <a:rPr lang="zh-TW" altLang="en-US" sz="2000" dirty="0"/>
              <a:t>給學校資訊組長備查，</a:t>
            </a:r>
            <a:r>
              <a:rPr lang="zh-TW" altLang="en-US" sz="2000" b="1" dirty="0">
                <a:solidFill>
                  <a:srgbClr val="FF0000"/>
                </a:solidFill>
              </a:rPr>
              <a:t>如有人員異動須在更新補上人員相關資料於</a:t>
            </a:r>
            <a:r>
              <a:rPr lang="en-US" altLang="zh-TW" sz="2000" dirty="0"/>
              <a:t>”</a:t>
            </a:r>
            <a:r>
              <a:rPr lang="zh-TW" altLang="en-US" sz="2000" dirty="0"/>
              <a:t>施工人員名冊進出管控表</a:t>
            </a:r>
            <a:r>
              <a:rPr lang="en-US" altLang="zh-TW" sz="2000" dirty="0"/>
              <a:t>”</a:t>
            </a:r>
            <a:r>
              <a:rPr lang="en-US" altLang="zh-TW" sz="2000" b="1" dirty="0">
                <a:solidFill>
                  <a:srgbClr val="0066FF"/>
                </a:solidFill>
              </a:rPr>
              <a:t> (</a:t>
            </a:r>
            <a:r>
              <a:rPr lang="zh-TW" altLang="en-US" sz="2000" b="1" dirty="0">
                <a:solidFill>
                  <a:srgbClr val="0066FF"/>
                </a:solidFill>
              </a:rPr>
              <a:t>參考附錄三表單</a:t>
            </a:r>
            <a:r>
              <a:rPr lang="en-US" altLang="zh-TW" sz="2000" b="1" dirty="0">
                <a:solidFill>
                  <a:srgbClr val="0066FF"/>
                </a:solidFill>
              </a:rPr>
              <a:t>)</a:t>
            </a:r>
            <a:r>
              <a:rPr lang="zh-TW" altLang="en-US" sz="2000" b="1" dirty="0">
                <a:solidFill>
                  <a:srgbClr val="FF0000"/>
                </a:solidFill>
              </a:rPr>
              <a:t>，提交給校方</a:t>
            </a:r>
            <a:r>
              <a:rPr lang="en-US" altLang="zh-TW" sz="2000" dirty="0">
                <a:solidFill>
                  <a:srgbClr val="FF0000"/>
                </a:solidFill>
              </a:rPr>
              <a:t> </a:t>
            </a:r>
            <a:r>
              <a:rPr lang="zh-TW" altLang="en-US" sz="2000" b="1" dirty="0">
                <a:solidFill>
                  <a:srgbClr val="FF0000"/>
                </a:solidFill>
              </a:rPr>
              <a:t>。</a:t>
            </a:r>
            <a:endParaRPr lang="en-US" altLang="zh-TW" sz="2000" dirty="0"/>
          </a:p>
          <a:p>
            <a:pPr marL="457200" indent="-457200">
              <a:buFont typeface="+mj-lt"/>
              <a:buAutoNum type="arabicPeriod"/>
            </a:pPr>
            <a:endParaRPr lang="en-US" altLang="zh-TW" sz="2000" dirty="0"/>
          </a:p>
          <a:p>
            <a:pPr marL="514350" indent="-514350">
              <a:buFont typeface="+mj-lt"/>
              <a:buAutoNum type="arabicPeriod"/>
            </a:pPr>
            <a:r>
              <a:rPr lang="zh-TW" altLang="en-US" sz="2000" dirty="0"/>
              <a:t>原設管道內既有之通訊、纜線均為運轉使用中，施工時須格外小心謹慎，拆除各項設備時須謹慎小心，不得損壞、剪除或遺失；拆收料分類整理、載（搬）運至業主指定地點存放。</a:t>
            </a:r>
            <a:endParaRPr lang="en-US" altLang="zh-TW" sz="2000" dirty="0"/>
          </a:p>
          <a:p>
            <a:pPr marL="514350" indent="-514350">
              <a:buFont typeface="+mj-lt"/>
              <a:buAutoNum type="arabicPeriod"/>
            </a:pPr>
            <a:endParaRPr lang="en-US" altLang="zh-TW" sz="2000" dirty="0"/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886523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9A8AE7A-852D-4BE2-BCDA-1F7A9D1D2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現場管理作業與規定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24744"/>
            <a:ext cx="10972800" cy="531442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endParaRPr lang="zh-TW" altLang="en-US" sz="2000" dirty="0"/>
          </a:p>
          <a:p>
            <a:pPr marL="514350" indent="-514350">
              <a:buFont typeface="+mj-lt"/>
              <a:buAutoNum type="arabicPeriod" startAt="5"/>
            </a:pPr>
            <a:r>
              <a:rPr lang="zh-TW" altLang="en-US" sz="2000" dirty="0"/>
              <a:t>每日作業進度必須將進度回報華電，並給予校方簽署的“每日施工進度紀錄表</a:t>
            </a:r>
            <a:r>
              <a:rPr lang="en-US" altLang="zh-TW" sz="2000" b="1" dirty="0">
                <a:solidFill>
                  <a:srgbClr val="0066FF"/>
                </a:solidFill>
              </a:rPr>
              <a:t> </a:t>
            </a:r>
            <a:r>
              <a:rPr lang="en-US" altLang="zh-TW" sz="2000" dirty="0"/>
              <a:t>“</a:t>
            </a:r>
            <a:r>
              <a:rPr lang="en-US" altLang="zh-TW" sz="2000" b="1" dirty="0">
                <a:solidFill>
                  <a:srgbClr val="0066FF"/>
                </a:solidFill>
              </a:rPr>
              <a:t>(</a:t>
            </a:r>
            <a:r>
              <a:rPr lang="zh-TW" altLang="en-US" sz="2000" b="1" dirty="0">
                <a:solidFill>
                  <a:srgbClr val="0066FF"/>
                </a:solidFill>
              </a:rPr>
              <a:t>參考附錄三表單</a:t>
            </a:r>
            <a:r>
              <a:rPr lang="en-US" altLang="zh-TW" sz="2000" b="1" dirty="0">
                <a:solidFill>
                  <a:srgbClr val="0066FF"/>
                </a:solidFill>
              </a:rPr>
              <a:t>) </a:t>
            </a:r>
            <a:r>
              <a:rPr lang="zh-TW" altLang="en-US" sz="2000" dirty="0"/>
              <a:t>。</a:t>
            </a:r>
            <a:endParaRPr lang="en-US" altLang="zh-TW" sz="2000" dirty="0"/>
          </a:p>
          <a:p>
            <a:pPr marL="514350" indent="-514350">
              <a:buFont typeface="+mj-lt"/>
              <a:buAutoNum type="arabicPeriod" startAt="5"/>
            </a:pPr>
            <a:endParaRPr lang="en-US" altLang="zh-TW" sz="2000" dirty="0"/>
          </a:p>
          <a:p>
            <a:pPr marL="514350" indent="-514350">
              <a:buFont typeface="+mj-lt"/>
              <a:buAutoNum type="arabicPeriod" startAt="5"/>
            </a:pPr>
            <a:r>
              <a:rPr lang="zh-TW" altLang="en-US" sz="2000" dirty="0"/>
              <a:t>每日施工結束需將工具移至指定地點存放妥當，並將施工區域打掃復歸，若工程進行到一半休息或明日繼續施工，需將現場線材及管材盤起綑綁安置穩妥，避免學生觸碰及有安全的疑慮。校內一律禁菸、酒、檳榔及大聲喧嘩、爭鬧、遊蕩等情事，避免罰款爭議與影響校區，</a:t>
            </a:r>
            <a:r>
              <a:rPr lang="zh-TW" altLang="en-US" sz="2000" b="1" dirty="0">
                <a:solidFill>
                  <a:srgbClr val="FF0000"/>
                </a:solidFill>
              </a:rPr>
              <a:t>如有罰款，依據證明為工班人為造成，將以工班究責罰款</a:t>
            </a:r>
            <a:r>
              <a:rPr lang="zh-TW" altLang="en-US" sz="2000" dirty="0"/>
              <a:t>。</a:t>
            </a:r>
            <a:endParaRPr lang="en-US" altLang="zh-TW" sz="2000" dirty="0"/>
          </a:p>
          <a:p>
            <a:pPr marL="514350" indent="-514350">
              <a:buFont typeface="+mj-lt"/>
              <a:buAutoNum type="arabicPeriod" startAt="5"/>
            </a:pPr>
            <a:endParaRPr lang="en-US" altLang="zh-TW" sz="2000" dirty="0"/>
          </a:p>
          <a:p>
            <a:pPr marL="514350" indent="-514350">
              <a:buFont typeface="+mj-lt"/>
              <a:buAutoNum type="arabicPeriod" startAt="5"/>
            </a:pPr>
            <a:r>
              <a:rPr lang="zh-TW" altLang="en-US" sz="2000" dirty="0"/>
              <a:t>如有任何問題，第一時間通報華</a:t>
            </a:r>
            <a:r>
              <a:rPr lang="zh-TW" altLang="en-US" sz="2000" dirty="0" smtClean="0"/>
              <a:t>電單一窗口。</a:t>
            </a:r>
            <a:endParaRPr lang="en-US" altLang="zh-TW" sz="2000" dirty="0"/>
          </a:p>
          <a:p>
            <a:pPr marL="514350" indent="-514350">
              <a:buFont typeface="+mj-lt"/>
              <a:buAutoNum type="arabicPeriod" startAt="5"/>
            </a:pPr>
            <a:endParaRPr lang="en-US" altLang="zh-TW" sz="2000" dirty="0"/>
          </a:p>
          <a:p>
            <a:pPr marL="0" indent="0">
              <a:buNone/>
            </a:pPr>
            <a:endParaRPr lang="en-US" altLang="zh-TW" dirty="0" smtClean="0"/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 smtClean="0">
                <a:solidFill>
                  <a:srgbClr val="FF00FF"/>
                </a:solidFill>
              </a:rPr>
              <a:t>※ 2019/03/16</a:t>
            </a:r>
            <a:r>
              <a:rPr lang="zh-TW" altLang="en-US" dirty="0" smtClean="0">
                <a:solidFill>
                  <a:srgbClr val="FF00FF"/>
                </a:solidFill>
              </a:rPr>
              <a:t>華</a:t>
            </a:r>
            <a:r>
              <a:rPr lang="zh-TW" altLang="en-US" dirty="0">
                <a:solidFill>
                  <a:srgbClr val="FF00FF"/>
                </a:solidFill>
              </a:rPr>
              <a:t>電單一</a:t>
            </a:r>
            <a:r>
              <a:rPr lang="zh-TW" altLang="en-US" dirty="0" smtClean="0">
                <a:solidFill>
                  <a:srgbClr val="FF00FF"/>
                </a:solidFill>
              </a:rPr>
              <a:t>窗口</a:t>
            </a:r>
            <a:r>
              <a:rPr lang="en-US" altLang="zh-TW" dirty="0" smtClean="0">
                <a:solidFill>
                  <a:srgbClr val="FF00FF"/>
                </a:solidFill>
              </a:rPr>
              <a:t>:</a:t>
            </a:r>
            <a:r>
              <a:rPr lang="zh-TW" altLang="en-US" dirty="0" smtClean="0">
                <a:solidFill>
                  <a:srgbClr val="FF00FF"/>
                </a:solidFill>
              </a:rPr>
              <a:t> </a:t>
            </a:r>
            <a:r>
              <a:rPr lang="en-US" altLang="zh-TW" dirty="0" smtClean="0">
                <a:solidFill>
                  <a:srgbClr val="FF00FF"/>
                </a:solidFill>
              </a:rPr>
              <a:t>Eric</a:t>
            </a:r>
            <a:r>
              <a:rPr lang="zh-TW" altLang="en-US" dirty="0" smtClean="0">
                <a:solidFill>
                  <a:srgbClr val="FF00FF"/>
                </a:solidFill>
              </a:rPr>
              <a:t> </a:t>
            </a:r>
            <a:r>
              <a:rPr lang="en-US" altLang="zh-TW" dirty="0" smtClean="0">
                <a:solidFill>
                  <a:srgbClr val="FF00FF"/>
                </a:solidFill>
              </a:rPr>
              <a:t>0952235377</a:t>
            </a:r>
            <a:endParaRPr lang="en-US" altLang="zh-TW" dirty="0">
              <a:solidFill>
                <a:srgbClr val="FF00FF"/>
              </a:solidFill>
            </a:endParaRP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811219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52936"/>
            <a:ext cx="10972800" cy="763935"/>
          </a:xfrm>
        </p:spPr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舊機櫃移設</a:t>
            </a:r>
            <a:r>
              <a:rPr lang="en-US" altLang="zh-TW" dirty="0">
                <a:solidFill>
                  <a:srgbClr val="7030A0"/>
                </a:solidFill>
              </a:rPr>
              <a:t>SOP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281004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舊機櫃移設</a:t>
            </a:r>
            <a:r>
              <a:rPr lang="en-US" altLang="zh-TW" dirty="0">
                <a:solidFill>
                  <a:srgbClr val="7030A0"/>
                </a:solidFill>
              </a:rPr>
              <a:t>SOP</a:t>
            </a:r>
            <a:endParaRPr lang="zh-TW" altLang="en-US" dirty="0"/>
          </a:p>
        </p:txBody>
      </p:sp>
      <p:sp>
        <p:nvSpPr>
          <p:cNvPr id="3" name="Flowchart: Alternate Process 2"/>
          <p:cNvSpPr/>
          <p:nvPr/>
        </p:nvSpPr>
        <p:spPr>
          <a:xfrm>
            <a:off x="3143672" y="2600908"/>
            <a:ext cx="1104800" cy="1764196"/>
          </a:xfrm>
          <a:prstGeom prst="flowChartAlternateProcess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根據“施工前調查表”向學校資訊組長確認舊機櫃移設點</a:t>
            </a:r>
          </a:p>
        </p:txBody>
      </p:sp>
      <p:sp>
        <p:nvSpPr>
          <p:cNvPr id="4" name="Rectangle 3"/>
          <p:cNvSpPr/>
          <p:nvPr/>
        </p:nvSpPr>
        <p:spPr>
          <a:xfrm>
            <a:off x="4617297" y="2600908"/>
            <a:ext cx="1104800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與學校資訊組長確認移舊機櫃時間及斷線時程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0922" y="2600908"/>
            <a:ext cx="1092460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依舊機櫃移設</a:t>
            </a:r>
            <a: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SOP</a:t>
            </a: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進行施作</a:t>
            </a:r>
          </a:p>
        </p:txBody>
      </p:sp>
      <p:sp>
        <p:nvSpPr>
          <p:cNvPr id="11" name="Flowchart: Alternate Process 10"/>
          <p:cNvSpPr/>
          <p:nvPr/>
        </p:nvSpPr>
        <p:spPr>
          <a:xfrm>
            <a:off x="7552207" y="2571835"/>
            <a:ext cx="1536848" cy="1793265"/>
          </a:xfrm>
          <a:prstGeom prst="flowChartAlternateProcess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舊機櫃移設完成後，需經學校資訊組長確認連線無誤。</a:t>
            </a:r>
          </a:p>
        </p:txBody>
      </p:sp>
      <p:cxnSp>
        <p:nvCxnSpPr>
          <p:cNvPr id="18" name="Straight Arrow Connector 17"/>
          <p:cNvCxnSpPr>
            <a:stCxn id="3" idx="3"/>
            <a:endCxn id="4" idx="1"/>
          </p:cNvCxnSpPr>
          <p:nvPr/>
        </p:nvCxnSpPr>
        <p:spPr>
          <a:xfrm>
            <a:off x="4248472" y="3483006"/>
            <a:ext cx="368825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4" idx="3"/>
            <a:endCxn id="6" idx="1"/>
          </p:cNvCxnSpPr>
          <p:nvPr/>
        </p:nvCxnSpPr>
        <p:spPr>
          <a:xfrm>
            <a:off x="5722097" y="3483006"/>
            <a:ext cx="368825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6" idx="3"/>
          </p:cNvCxnSpPr>
          <p:nvPr/>
        </p:nvCxnSpPr>
        <p:spPr>
          <a:xfrm>
            <a:off x="7183382" y="3483006"/>
            <a:ext cx="368825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20068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9A8AE7A-852D-4BE2-BCDA-1F7A9D1D2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舊機櫃移設</a:t>
            </a:r>
            <a:r>
              <a:rPr lang="en-US" altLang="zh-TW" dirty="0">
                <a:solidFill>
                  <a:srgbClr val="7030A0"/>
                </a:solidFill>
              </a:rPr>
              <a:t>SOP: Step-by-Step</a:t>
            </a:r>
            <a:endParaRPr lang="zh-TW" alt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368" y="1268760"/>
            <a:ext cx="11784632" cy="517041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zh-TW" altLang="en-US" sz="2000" dirty="0"/>
              <a:t>與各學校資訊組長確認舊機櫃移設點位。</a:t>
            </a:r>
            <a:endParaRPr lang="en-US" altLang="zh-TW" sz="2000" dirty="0"/>
          </a:p>
          <a:p>
            <a:pPr marL="514350" indent="-514350">
              <a:buFont typeface="+mj-lt"/>
              <a:buAutoNum type="arabicPeriod"/>
            </a:pPr>
            <a:endParaRPr lang="en-US" altLang="zh-TW" sz="2000" dirty="0"/>
          </a:p>
          <a:p>
            <a:pPr marL="514350" indent="-514350">
              <a:buFont typeface="+mj-lt"/>
              <a:buAutoNum type="arabicPeriod"/>
            </a:pPr>
            <a:r>
              <a:rPr lang="zh-TW" altLang="en-US" sz="2000" dirty="0"/>
              <a:t>移舊機櫃前須事前告知各學校資訊組長。</a:t>
            </a:r>
            <a:endParaRPr lang="en-US" altLang="zh-TW" sz="2000" dirty="0"/>
          </a:p>
          <a:p>
            <a:pPr marL="514350" indent="-514350">
              <a:buFont typeface="+mj-lt"/>
              <a:buAutoNum type="arabicPeriod"/>
            </a:pPr>
            <a:endParaRPr lang="zh-TW" altLang="en-US" sz="2000" dirty="0"/>
          </a:p>
          <a:p>
            <a:pPr marL="514350" indent="-514350">
              <a:buFont typeface="+mj-lt"/>
              <a:buAutoNum type="arabicPeriod"/>
            </a:pPr>
            <a:r>
              <a:rPr lang="zh-TW" altLang="en-US" sz="2000" dirty="0"/>
              <a:t>與學校資訊組長確認移舊機櫃之時間及斷線時程，並請校方提前公告，</a:t>
            </a:r>
            <a:r>
              <a:rPr lang="zh-TW" altLang="en-US" sz="2000" b="1" dirty="0">
                <a:solidFill>
                  <a:srgbClr val="FF0000"/>
                </a:solidFill>
              </a:rPr>
              <a:t>施作前再次與組長確認，並準時作業與恢復，一定都需明確告知校方。</a:t>
            </a:r>
            <a:endParaRPr lang="en-US" altLang="zh-TW" sz="2000" b="1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zh-TW" altLang="en-US" sz="2000" dirty="0"/>
          </a:p>
          <a:p>
            <a:pPr marL="514350" indent="-514350">
              <a:buFont typeface="+mj-lt"/>
              <a:buAutoNum type="arabicPeriod"/>
            </a:pPr>
            <a:r>
              <a:rPr lang="zh-TW" altLang="en-US" sz="2000" dirty="0"/>
              <a:t>移動舊機櫃距離</a:t>
            </a:r>
            <a:r>
              <a:rPr lang="zh-TW" altLang="en-US" sz="2000" dirty="0" smtClean="0"/>
              <a:t>以</a:t>
            </a:r>
            <a:r>
              <a:rPr lang="zh-TW" altLang="en-US" sz="2000" dirty="0" smtClean="0">
                <a:solidFill>
                  <a:srgbClr val="FF00FF"/>
                </a:solidFill>
              </a:rPr>
              <a:t>教室內移至教室外</a:t>
            </a:r>
            <a:r>
              <a:rPr lang="zh-TW" altLang="en-US" sz="2000" dirty="0" smtClean="0">
                <a:solidFill>
                  <a:srgbClr val="FF00FF"/>
                </a:solidFill>
              </a:rPr>
              <a:t>。</a:t>
            </a:r>
            <a:r>
              <a:rPr lang="zh-TW" altLang="en-US" sz="2000" dirty="0" smtClean="0"/>
              <a:t>上下</a:t>
            </a:r>
            <a:r>
              <a:rPr lang="zh-TW" altLang="en-US" sz="2000" dirty="0"/>
              <a:t>垂直跨樓層如地下室，則以洗洞</a:t>
            </a:r>
            <a:r>
              <a:rPr lang="zh-TW" altLang="en-US" sz="2000" dirty="0" smtClean="0"/>
              <a:t>配合。</a:t>
            </a:r>
            <a:r>
              <a:rPr lang="zh-TW" altLang="en-US" sz="2000" dirty="0">
                <a:solidFill>
                  <a:srgbClr val="FF00FF"/>
                </a:solidFill>
              </a:rPr>
              <a:t>距離最多一間</a:t>
            </a:r>
            <a:r>
              <a:rPr lang="zh-TW" altLang="en-US" sz="2000" dirty="0" smtClean="0">
                <a:solidFill>
                  <a:srgbClr val="FF00FF"/>
                </a:solidFill>
              </a:rPr>
              <a:t>教室、一個樓層距離。</a:t>
            </a:r>
            <a:endParaRPr lang="en-US" altLang="zh-TW" sz="2000" dirty="0" smtClean="0">
              <a:solidFill>
                <a:srgbClr val="FF00FF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sz="2000" b="1" dirty="0" smtClean="0">
                <a:solidFill>
                  <a:srgbClr val="FF00FF"/>
                </a:solidFill>
              </a:rPr>
              <a:t>原線路長度不足時提供新機櫃，原機櫃打</a:t>
            </a:r>
            <a:r>
              <a:rPr lang="en-US" altLang="zh-TW" sz="2000" b="1" dirty="0" smtClean="0">
                <a:solidFill>
                  <a:srgbClr val="FF00FF"/>
                </a:solidFill>
              </a:rPr>
              <a:t>panel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延伸跳線至新機櫃，光纖熔接、電源延伸至新機櫃。</a:t>
            </a:r>
            <a:endParaRPr lang="en-US" altLang="zh-TW" sz="2000" b="1" dirty="0">
              <a:solidFill>
                <a:srgbClr val="FF00FF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sz="2000" b="1" dirty="0" smtClean="0">
                <a:solidFill>
                  <a:srgbClr val="FF0000"/>
                </a:solidFill>
              </a:rPr>
              <a:t>移</a:t>
            </a:r>
            <a:r>
              <a:rPr lang="zh-TW" altLang="en-US" sz="2000" b="1" dirty="0">
                <a:solidFill>
                  <a:srgbClr val="FF0000"/>
                </a:solidFill>
              </a:rPr>
              <a:t>舊機櫃前須將線號及</a:t>
            </a:r>
            <a:r>
              <a:rPr lang="en-US" altLang="zh-TW" sz="2000" b="1" dirty="0">
                <a:solidFill>
                  <a:srgbClr val="FF0000"/>
                </a:solidFill>
              </a:rPr>
              <a:t>port</a:t>
            </a:r>
            <a:r>
              <a:rPr lang="zh-TW" altLang="en-US" sz="2000" b="1" dirty="0">
                <a:solidFill>
                  <a:srgbClr val="FF0000"/>
                </a:solidFill>
              </a:rPr>
              <a:t>位標明清楚，確定每一條線所插的設備及</a:t>
            </a:r>
            <a:r>
              <a:rPr lang="en-US" altLang="zh-TW" sz="2000" b="1" dirty="0">
                <a:solidFill>
                  <a:srgbClr val="FF0000"/>
                </a:solidFill>
              </a:rPr>
              <a:t>port</a:t>
            </a:r>
            <a:r>
              <a:rPr lang="zh-TW" altLang="en-US" sz="2000" b="1" dirty="0">
                <a:solidFill>
                  <a:srgbClr val="FF0000"/>
                </a:solidFill>
              </a:rPr>
              <a:t>位置，再核對一次後</a:t>
            </a:r>
            <a:r>
              <a:rPr lang="zh-TW" altLang="en-US" sz="2000" b="1" dirty="0" smtClean="0">
                <a:solidFill>
                  <a:srgbClr val="FF0000"/>
                </a:solidFill>
              </a:rPr>
              <a:t>，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才</a:t>
            </a:r>
            <a:r>
              <a:rPr lang="zh-TW" altLang="en-US" sz="2000" b="1" dirty="0" smtClean="0">
                <a:solidFill>
                  <a:srgbClr val="FF0000"/>
                </a:solidFill>
              </a:rPr>
              <a:t>可</a:t>
            </a:r>
            <a:r>
              <a:rPr lang="zh-TW" altLang="en-US" sz="2000" b="1" dirty="0">
                <a:solidFill>
                  <a:srgbClr val="FF0000"/>
                </a:solidFill>
              </a:rPr>
              <a:t>拆除施作</a:t>
            </a:r>
            <a:r>
              <a:rPr lang="zh-TW" altLang="en-US" sz="2000" b="1" dirty="0" smtClean="0">
                <a:solidFill>
                  <a:srgbClr val="FF0000"/>
                </a:solidFill>
              </a:rPr>
              <a:t>，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新、</a:t>
            </a:r>
            <a:r>
              <a:rPr lang="zh-TW" altLang="en-US" sz="2000" b="1" dirty="0" smtClean="0">
                <a:solidFill>
                  <a:srgbClr val="FF0000"/>
                </a:solidFill>
              </a:rPr>
              <a:t>舊</a:t>
            </a:r>
            <a:r>
              <a:rPr lang="zh-TW" altLang="en-US" sz="2000" b="1" dirty="0">
                <a:solidFill>
                  <a:srgbClr val="FF0000"/>
                </a:solidFill>
              </a:rPr>
              <a:t>線路</a:t>
            </a:r>
            <a:r>
              <a:rPr lang="en-US" altLang="zh-TW" sz="2000" b="1" dirty="0">
                <a:solidFill>
                  <a:srgbClr val="FF0000"/>
                </a:solidFill>
              </a:rPr>
              <a:t>PANEL</a:t>
            </a:r>
            <a:r>
              <a:rPr lang="zh-TW" altLang="en-US" sz="2000" b="1" dirty="0">
                <a:solidFill>
                  <a:srgbClr val="FF0000"/>
                </a:solidFill>
              </a:rPr>
              <a:t>整線與更換</a:t>
            </a:r>
            <a:r>
              <a:rPr lang="en-US" altLang="zh-TW" sz="2000" b="1" dirty="0">
                <a:solidFill>
                  <a:srgbClr val="FF0000"/>
                </a:solidFill>
              </a:rPr>
              <a:t>RJ</a:t>
            </a:r>
            <a:r>
              <a:rPr lang="zh-TW" altLang="en-US" sz="2000" b="1" dirty="0">
                <a:solidFill>
                  <a:srgbClr val="FF0000"/>
                </a:solidFill>
              </a:rPr>
              <a:t>頭，都需要標號清楚。</a:t>
            </a:r>
            <a:endParaRPr lang="en-US" altLang="zh-TW" sz="2000" b="1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sz="2000" dirty="0" smtClean="0"/>
              <a:t>舊</a:t>
            </a:r>
            <a:r>
              <a:rPr lang="zh-TW" altLang="en-US" sz="2000" dirty="0"/>
              <a:t>機櫃移設完成後，請學校資訊組長測試是否有問題，若有問題工班應核對資料馬上排除或尋求支援排除。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280409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924944"/>
            <a:ext cx="10972800" cy="763935"/>
          </a:xfrm>
        </p:spPr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施工工法注意事項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328193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9A8AE7A-852D-4BE2-BCDA-1F7A9D1D2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施工工法注意事項：線路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68760"/>
            <a:ext cx="11247040" cy="517041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zh-TW" altLang="en-US" sz="2000" dirty="0"/>
              <a:t>施工全程採用</a:t>
            </a:r>
            <a:r>
              <a:rPr lang="en-US" altLang="zh-TW" sz="2000" dirty="0"/>
              <a:t>PVC</a:t>
            </a:r>
            <a:r>
              <a:rPr lang="zh-TW" altLang="en-US" sz="2000" dirty="0"/>
              <a:t>管，除</a:t>
            </a:r>
            <a:r>
              <a:rPr lang="zh-TW" altLang="en-US" sz="2000" b="1" dirty="0">
                <a:solidFill>
                  <a:srgbClr val="FF0000"/>
                </a:solidFill>
              </a:rPr>
              <a:t>特殊環境可協議使用</a:t>
            </a:r>
            <a:r>
              <a:rPr lang="en-US" altLang="zh-TW" sz="2000" b="1" dirty="0">
                <a:solidFill>
                  <a:srgbClr val="FF0000"/>
                </a:solidFill>
              </a:rPr>
              <a:t>CD</a:t>
            </a:r>
            <a:r>
              <a:rPr lang="zh-TW" altLang="en-US" sz="2000" b="1" dirty="0" smtClean="0">
                <a:solidFill>
                  <a:srgbClr val="FF0000"/>
                </a:solidFill>
              </a:rPr>
              <a:t>管</a:t>
            </a:r>
            <a:r>
              <a:rPr lang="zh-TW" altLang="en-US" sz="2000" b="1" dirty="0" smtClean="0"/>
              <a:t>。</a:t>
            </a:r>
            <a:r>
              <a:rPr lang="zh-TW" altLang="en-US" sz="2000" b="1" dirty="0" smtClean="0">
                <a:solidFill>
                  <a:srgbClr val="FF0000"/>
                </a:solidFill>
              </a:rPr>
              <a:t>但</a:t>
            </a:r>
            <a:r>
              <a:rPr lang="zh-TW" altLang="en-US" sz="2000" b="1" dirty="0">
                <a:solidFill>
                  <a:srgbClr val="FF0000"/>
                </a:solidFill>
              </a:rPr>
              <a:t>大原則是不可在戶外</a:t>
            </a:r>
            <a:r>
              <a:rPr lang="en-US" altLang="zh-TW" sz="2000" b="1" dirty="0">
                <a:solidFill>
                  <a:srgbClr val="FF0000"/>
                </a:solidFill>
              </a:rPr>
              <a:t>/</a:t>
            </a:r>
            <a:r>
              <a:rPr lang="zh-TW" altLang="en-US" sz="2000" b="1" dirty="0">
                <a:solidFill>
                  <a:srgbClr val="FF0000"/>
                </a:solidFill>
              </a:rPr>
              <a:t>露天</a:t>
            </a:r>
            <a:r>
              <a:rPr lang="en-US" altLang="zh-TW" sz="2000" b="1" dirty="0">
                <a:solidFill>
                  <a:srgbClr val="FF0000"/>
                </a:solidFill>
              </a:rPr>
              <a:t>/</a:t>
            </a:r>
            <a:r>
              <a:rPr lang="zh-TW" altLang="en-US" sz="2000" b="1" dirty="0">
                <a:solidFill>
                  <a:srgbClr val="FF0000"/>
                </a:solidFill>
              </a:rPr>
              <a:t>日曬雨淋等條件環境下，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室內直線線路不得使用</a:t>
            </a:r>
            <a:r>
              <a:rPr lang="en-US" altLang="zh-TW" sz="2000" b="1" dirty="0" smtClean="0">
                <a:solidFill>
                  <a:srgbClr val="FF00FF"/>
                </a:solidFill>
              </a:rPr>
              <a:t>CD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管。使用</a:t>
            </a:r>
            <a:r>
              <a:rPr lang="en-US" altLang="zh-TW" sz="2000" b="1" dirty="0" smtClean="0">
                <a:solidFill>
                  <a:srgbClr val="FF00FF"/>
                </a:solidFill>
              </a:rPr>
              <a:t>CD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管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必須記錄於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手</a:t>
            </a:r>
            <a:r>
              <a:rPr lang="zh-TW" altLang="en-US" sz="2000" b="1" dirty="0">
                <a:solidFill>
                  <a:srgbClr val="FF00FF"/>
                </a:solidFill>
              </a:rPr>
              <a:t>繪教室佈線圖</a:t>
            </a:r>
            <a:r>
              <a:rPr lang="en-US" altLang="zh-TW" sz="2000" b="1" dirty="0">
                <a:solidFill>
                  <a:srgbClr val="FF00FF"/>
                </a:solidFill>
              </a:rPr>
              <a:t>” (</a:t>
            </a:r>
            <a:r>
              <a:rPr lang="zh-TW" altLang="en-US" sz="2000" b="1" dirty="0">
                <a:solidFill>
                  <a:srgbClr val="FF00FF"/>
                </a:solidFill>
              </a:rPr>
              <a:t>參考附錄一表單</a:t>
            </a:r>
            <a:r>
              <a:rPr lang="en-US" altLang="zh-TW" sz="2000" b="1" dirty="0">
                <a:solidFill>
                  <a:srgbClr val="FF00FF"/>
                </a:solidFill>
              </a:rPr>
              <a:t>)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向</a:t>
            </a:r>
            <a:r>
              <a:rPr lang="zh-TW" altLang="en-US" sz="2000" b="1" dirty="0">
                <a:solidFill>
                  <a:srgbClr val="FF00FF"/>
                </a:solidFill>
              </a:rPr>
              <a:t>該學校資訊組長說明施作困難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原因紀錄於表單</a:t>
            </a:r>
            <a:r>
              <a:rPr lang="zh-TW" altLang="en-US" sz="2000" dirty="0" smtClean="0"/>
              <a:t>，</a:t>
            </a:r>
            <a:r>
              <a:rPr lang="zh-TW" altLang="en-US" sz="2000" dirty="0"/>
              <a:t>組長與華電窗口和教育局確認後，三方討論審核同意才能施作，</a:t>
            </a:r>
            <a:r>
              <a:rPr lang="zh-TW" altLang="en-US" sz="2400" b="1" dirty="0">
                <a:solidFill>
                  <a:srgbClr val="FF0000"/>
                </a:solidFill>
              </a:rPr>
              <a:t>除了</a:t>
            </a:r>
            <a:r>
              <a:rPr lang="en-US" altLang="zh-TW" sz="2400" b="1" dirty="0">
                <a:solidFill>
                  <a:srgbClr val="FF0000"/>
                </a:solidFill>
              </a:rPr>
              <a:t>PVC</a:t>
            </a:r>
            <a:r>
              <a:rPr lang="zh-TW" altLang="en-US" sz="2400" b="1" dirty="0">
                <a:solidFill>
                  <a:srgbClr val="FF0000"/>
                </a:solidFill>
              </a:rPr>
              <a:t>不須簽切結外，其他任何協議出的工法，該校組長皆必須簽立</a:t>
            </a:r>
            <a:r>
              <a:rPr lang="en-US" altLang="zh-TW" sz="2400" b="1" dirty="0">
                <a:solidFill>
                  <a:srgbClr val="FF0000"/>
                </a:solidFill>
              </a:rPr>
              <a:t>”</a:t>
            </a:r>
            <a:r>
              <a:rPr lang="zh-TW" altLang="en-US" sz="2400" b="1" dirty="0">
                <a:solidFill>
                  <a:srgbClr val="FF0000"/>
                </a:solidFill>
              </a:rPr>
              <a:t>工法切結書</a:t>
            </a:r>
            <a:r>
              <a:rPr lang="en-US" altLang="zh-TW" sz="2400" b="1" dirty="0">
                <a:solidFill>
                  <a:srgbClr val="FF0000"/>
                </a:solidFill>
              </a:rPr>
              <a:t>” </a:t>
            </a:r>
            <a:r>
              <a:rPr lang="en-US" altLang="zh-TW" sz="2000" dirty="0"/>
              <a:t>“</a:t>
            </a:r>
            <a:r>
              <a:rPr lang="en-US" altLang="zh-TW" sz="2000" b="1" dirty="0">
                <a:solidFill>
                  <a:srgbClr val="0066FF"/>
                </a:solidFill>
              </a:rPr>
              <a:t>(</a:t>
            </a:r>
            <a:r>
              <a:rPr lang="zh-TW" altLang="en-US" sz="2000" b="1" dirty="0">
                <a:solidFill>
                  <a:srgbClr val="0066FF"/>
                </a:solidFill>
              </a:rPr>
              <a:t>參考附錄二表單</a:t>
            </a:r>
            <a:r>
              <a:rPr lang="en-US" altLang="zh-TW" sz="2000" b="1" dirty="0">
                <a:solidFill>
                  <a:srgbClr val="0066FF"/>
                </a:solidFill>
              </a:rPr>
              <a:t>) </a:t>
            </a:r>
            <a:r>
              <a:rPr lang="zh-TW" altLang="en-US" sz="2000" dirty="0"/>
              <a:t>，</a:t>
            </a:r>
            <a:r>
              <a:rPr lang="zh-TW" altLang="en-US" sz="2000" dirty="0" smtClean="0"/>
              <a:t>並於</a:t>
            </a:r>
            <a:r>
              <a:rPr lang="en-US" altLang="zh-TW" sz="2000" b="1" dirty="0">
                <a:solidFill>
                  <a:srgbClr val="FF00FF"/>
                </a:solidFill>
              </a:rPr>
              <a:t>”</a:t>
            </a:r>
            <a:r>
              <a:rPr lang="zh-TW" altLang="en-US" sz="2000" b="1" dirty="0">
                <a:solidFill>
                  <a:srgbClr val="FF00FF"/>
                </a:solidFill>
              </a:rPr>
              <a:t>手繪線路佈線圖</a:t>
            </a:r>
            <a:r>
              <a:rPr lang="en-US" altLang="zh-TW" sz="2000" b="1" dirty="0">
                <a:solidFill>
                  <a:srgbClr val="FF00FF"/>
                </a:solidFill>
              </a:rPr>
              <a:t>”</a:t>
            </a:r>
            <a:r>
              <a:rPr lang="zh-TW" altLang="en-US" sz="2000" b="1" dirty="0">
                <a:solidFill>
                  <a:srgbClr val="FF00FF"/>
                </a:solidFill>
              </a:rPr>
              <a:t>、</a:t>
            </a:r>
            <a:r>
              <a:rPr lang="en-US" altLang="zh-TW" sz="2000" b="1" dirty="0">
                <a:solidFill>
                  <a:srgbClr val="FF00FF"/>
                </a:solidFill>
              </a:rPr>
              <a:t>”</a:t>
            </a:r>
            <a:r>
              <a:rPr lang="zh-TW" altLang="en-US" sz="2000" b="1" dirty="0">
                <a:solidFill>
                  <a:srgbClr val="FF00FF"/>
                </a:solidFill>
              </a:rPr>
              <a:t>手繪教室佈線圖</a:t>
            </a:r>
            <a:r>
              <a:rPr lang="en-US" altLang="zh-TW" sz="2000" b="1" dirty="0">
                <a:solidFill>
                  <a:srgbClr val="FF00FF"/>
                </a:solidFill>
              </a:rPr>
              <a:t>” (</a:t>
            </a:r>
            <a:r>
              <a:rPr lang="zh-TW" altLang="en-US" sz="2000" b="1" dirty="0">
                <a:solidFill>
                  <a:srgbClr val="FF00FF"/>
                </a:solidFill>
              </a:rPr>
              <a:t>參考附錄一表單</a:t>
            </a:r>
            <a:r>
              <a:rPr lang="en-US" altLang="zh-TW" sz="2000" b="1" dirty="0">
                <a:solidFill>
                  <a:srgbClr val="FF00FF"/>
                </a:solidFill>
              </a:rPr>
              <a:t>)</a:t>
            </a:r>
            <a:r>
              <a:rPr lang="zh-TW" altLang="en-US" sz="2000" dirty="0" smtClean="0"/>
              <a:t>載</a:t>
            </a:r>
            <a:r>
              <a:rPr lang="zh-TW" altLang="en-US" sz="2000" dirty="0"/>
              <a:t>明地點。</a:t>
            </a:r>
            <a:endParaRPr lang="en-US" altLang="zh-TW" sz="2000" dirty="0"/>
          </a:p>
          <a:p>
            <a:pPr marL="514350" indent="-514350">
              <a:buFont typeface="+mj-lt"/>
              <a:buAutoNum type="arabicPeriod"/>
            </a:pPr>
            <a:endParaRPr lang="zh-TW" altLang="en-US" sz="2000" dirty="0"/>
          </a:p>
          <a:p>
            <a:pPr marL="514350" indent="-514350">
              <a:buFont typeface="+mj-lt"/>
              <a:buAutoNum type="arabicPeriod"/>
            </a:pPr>
            <a:r>
              <a:rPr lang="zh-TW" altLang="en-US" sz="2000" dirty="0"/>
              <a:t>本案禁用塑膠束線帶</a:t>
            </a:r>
            <a:r>
              <a:rPr lang="zh-TW" altLang="en-US" sz="2000" b="1" dirty="0">
                <a:solidFill>
                  <a:srgbClr val="FF0000"/>
                </a:solidFill>
              </a:rPr>
              <a:t>僅接受金屬環固定</a:t>
            </a:r>
            <a:r>
              <a:rPr lang="zh-TW" altLang="en-US" sz="2000" dirty="0"/>
              <a:t>。</a:t>
            </a:r>
            <a:endParaRPr lang="en-US" altLang="zh-TW" sz="2000" dirty="0"/>
          </a:p>
          <a:p>
            <a:pPr marL="514350" indent="-514350">
              <a:buFont typeface="+mj-lt"/>
              <a:buAutoNum type="arabicPeriod"/>
            </a:pPr>
            <a:endParaRPr lang="zh-TW" altLang="en-US" sz="2000" dirty="0"/>
          </a:p>
          <a:p>
            <a:pPr marL="514350" indent="-514350">
              <a:buFont typeface="+mj-lt"/>
              <a:buAutoNum type="arabicPeriod"/>
            </a:pPr>
            <a:r>
              <a:rPr lang="zh-TW" altLang="en-US" sz="2000" dirty="0"/>
              <a:t>各校以 </a:t>
            </a:r>
            <a:r>
              <a:rPr lang="en-US" altLang="zh-TW" sz="2000" dirty="0"/>
              <a:t>(Cisco AP</a:t>
            </a:r>
            <a:r>
              <a:rPr lang="zh-TW" altLang="en-US" sz="2000" dirty="0"/>
              <a:t>數</a:t>
            </a:r>
            <a:r>
              <a:rPr lang="en-US" altLang="zh-TW" sz="2000" dirty="0"/>
              <a:t>)/12</a:t>
            </a:r>
            <a:r>
              <a:rPr lang="zh-TW" altLang="en-US" sz="2000" dirty="0"/>
              <a:t>分配</a:t>
            </a:r>
            <a:r>
              <a:rPr lang="en-US" altLang="zh-TW" sz="2000" dirty="0"/>
              <a:t>Cisco 2960 switch</a:t>
            </a:r>
            <a:r>
              <a:rPr lang="zh-TW" altLang="en-US" sz="2000" dirty="0"/>
              <a:t>，各教室</a:t>
            </a:r>
            <a:r>
              <a:rPr lang="en-US" altLang="zh-TW" sz="2000" dirty="0"/>
              <a:t>Cisco AP</a:t>
            </a:r>
            <a:r>
              <a:rPr lang="zh-TW" altLang="en-US" sz="2000" dirty="0"/>
              <a:t>佈放新線接至</a:t>
            </a:r>
            <a:r>
              <a:rPr lang="en-US" altLang="zh-TW" sz="2000" dirty="0"/>
              <a:t>Cisco 2960 switch</a:t>
            </a:r>
            <a:r>
              <a:rPr lang="zh-TW" altLang="en-US" sz="2000" dirty="0"/>
              <a:t>，若</a:t>
            </a:r>
            <a:r>
              <a:rPr lang="en-US" altLang="zh-TW" sz="2000" dirty="0"/>
              <a:t>Cisco switch</a:t>
            </a:r>
            <a:r>
              <a:rPr lang="zh-TW" altLang="en-US" sz="2000" dirty="0"/>
              <a:t>不足處</a:t>
            </a:r>
            <a:r>
              <a:rPr lang="zh-TW" altLang="en-US" sz="2000" dirty="0" smtClean="0"/>
              <a:t>，</a:t>
            </a:r>
            <a:r>
              <a:rPr lang="zh-TW" altLang="en-US" sz="2000" dirty="0" smtClean="0">
                <a:solidFill>
                  <a:srgbClr val="FF00FF"/>
                </a:solidFill>
              </a:rPr>
              <a:t>則</a:t>
            </a:r>
            <a:r>
              <a:rPr lang="zh-TW" altLang="en-US" sz="2000" dirty="0">
                <a:solidFill>
                  <a:srgbClr val="FF00FF"/>
                </a:solidFill>
              </a:rPr>
              <a:t>佈</a:t>
            </a:r>
            <a:r>
              <a:rPr lang="zh-TW" altLang="en-US" sz="2000" dirty="0" smtClean="0">
                <a:solidFill>
                  <a:srgbClr val="FF00FF"/>
                </a:solidFill>
              </a:rPr>
              <a:t>放</a:t>
            </a:r>
            <a:r>
              <a:rPr lang="en-US" altLang="zh-TW" sz="2000" dirty="0" smtClean="0">
                <a:solidFill>
                  <a:srgbClr val="FF00FF"/>
                </a:solidFill>
              </a:rPr>
              <a:t>AP</a:t>
            </a:r>
            <a:r>
              <a:rPr lang="zh-TW" altLang="en-US" sz="2000" dirty="0" smtClean="0">
                <a:solidFill>
                  <a:srgbClr val="FF00FF"/>
                </a:solidFill>
              </a:rPr>
              <a:t>新</a:t>
            </a:r>
            <a:r>
              <a:rPr lang="zh-TW" altLang="en-US" sz="2000" dirty="0">
                <a:solidFill>
                  <a:srgbClr val="FF00FF"/>
                </a:solidFill>
              </a:rPr>
              <a:t>線</a:t>
            </a:r>
            <a:r>
              <a:rPr lang="zh-TW" altLang="en-US" sz="2000" dirty="0" smtClean="0">
                <a:solidFill>
                  <a:srgbClr val="FF00FF"/>
                </a:solidFill>
              </a:rPr>
              <a:t>連接相同副控之</a:t>
            </a:r>
            <a:r>
              <a:rPr lang="en-US" altLang="zh-TW" sz="2000" dirty="0" err="1" smtClean="0">
                <a:solidFill>
                  <a:srgbClr val="FF00FF"/>
                </a:solidFill>
              </a:rPr>
              <a:t>Dlink</a:t>
            </a:r>
            <a:r>
              <a:rPr lang="en-US" altLang="zh-TW" sz="2000" dirty="0" smtClean="0">
                <a:solidFill>
                  <a:srgbClr val="FF00FF"/>
                </a:solidFill>
              </a:rPr>
              <a:t> </a:t>
            </a:r>
            <a:r>
              <a:rPr lang="en-US" altLang="zh-TW" sz="2000" dirty="0">
                <a:solidFill>
                  <a:srgbClr val="FF00FF"/>
                </a:solidFill>
              </a:rPr>
              <a:t>Switch</a:t>
            </a:r>
            <a:r>
              <a:rPr lang="zh-TW" altLang="en-US" sz="2000" dirty="0">
                <a:solidFill>
                  <a:srgbClr val="FF00FF"/>
                </a:solidFill>
              </a:rPr>
              <a:t> </a:t>
            </a:r>
            <a:r>
              <a:rPr lang="zh-TW" altLang="en-US" sz="2000" dirty="0" smtClean="0"/>
              <a:t>。</a:t>
            </a:r>
            <a:r>
              <a:rPr lang="zh-TW" altLang="en-US" sz="2000" b="1" dirty="0" smtClean="0">
                <a:solidFill>
                  <a:srgbClr val="FF0000"/>
                </a:solidFill>
              </a:rPr>
              <a:t>如</a:t>
            </a:r>
            <a:r>
              <a:rPr lang="zh-TW" altLang="en-US" sz="2000" b="1" dirty="0">
                <a:solidFill>
                  <a:srgbClr val="FF0000"/>
                </a:solidFill>
              </a:rPr>
              <a:t>特殊狀況，</a:t>
            </a:r>
            <a:r>
              <a:rPr lang="zh-TW" altLang="en-US" sz="2000" b="1" dirty="0"/>
              <a:t>可</a:t>
            </a:r>
            <a:r>
              <a:rPr lang="zh-TW" altLang="en-US" sz="2000" b="1" dirty="0" smtClean="0"/>
              <a:t>提報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華電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單</a:t>
            </a:r>
            <a:r>
              <a:rPr lang="zh-TW" altLang="en-US" sz="2000" b="1" dirty="0">
                <a:solidFill>
                  <a:srgbClr val="FF00FF"/>
                </a:solidFill>
              </a:rPr>
              <a:t>一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窗口</a:t>
            </a:r>
            <a:r>
              <a:rPr lang="zh-TW" altLang="en-US" sz="2000" b="1" dirty="0" smtClean="0">
                <a:solidFill>
                  <a:srgbClr val="FF0000"/>
                </a:solidFill>
              </a:rPr>
              <a:t>和</a:t>
            </a:r>
            <a:r>
              <a:rPr lang="zh-TW" altLang="en-US" sz="2000" b="1" dirty="0">
                <a:solidFill>
                  <a:srgbClr val="FF0000"/>
                </a:solidFill>
              </a:rPr>
              <a:t>教育局確認狀況後，討論決議作法在行施作</a:t>
            </a:r>
            <a:r>
              <a:rPr lang="zh-TW" altLang="en-US" sz="2000" b="1" dirty="0" smtClean="0">
                <a:solidFill>
                  <a:srgbClr val="FF0000"/>
                </a:solidFill>
              </a:rPr>
              <a:t>。</a:t>
            </a:r>
            <a:endParaRPr lang="zh-TW" altLang="en-US" sz="2000" dirty="0"/>
          </a:p>
          <a:p>
            <a:pPr marL="514350" indent="-514350">
              <a:buFont typeface="+mj-lt"/>
              <a:buAutoNum type="arabicPeriod"/>
            </a:pPr>
            <a:r>
              <a:rPr lang="zh-TW" altLang="en-US" sz="2000" b="1" dirty="0">
                <a:solidFill>
                  <a:srgbClr val="FF0000"/>
                </a:solidFill>
              </a:rPr>
              <a:t>教室內原舊網點</a:t>
            </a:r>
            <a:r>
              <a:rPr lang="en-US" altLang="zh-TW" sz="2000" b="1" dirty="0">
                <a:solidFill>
                  <a:srgbClr val="FF0000"/>
                </a:solidFill>
              </a:rPr>
              <a:t>(</a:t>
            </a:r>
            <a:r>
              <a:rPr lang="en-US" altLang="zh-TW" sz="2000" b="1" dirty="0" err="1">
                <a:solidFill>
                  <a:srgbClr val="FF0000"/>
                </a:solidFill>
              </a:rPr>
              <a:t>Dlink</a:t>
            </a:r>
            <a:r>
              <a:rPr lang="en-US" altLang="zh-TW" sz="2000" b="1" dirty="0">
                <a:solidFill>
                  <a:srgbClr val="FF0000"/>
                </a:solidFill>
              </a:rPr>
              <a:t>)</a:t>
            </a:r>
            <a:r>
              <a:rPr lang="zh-TW" altLang="en-US" sz="2000" b="1" dirty="0">
                <a:solidFill>
                  <a:srgbClr val="FF0000"/>
                </a:solidFill>
              </a:rPr>
              <a:t>接至</a:t>
            </a:r>
            <a:r>
              <a:rPr lang="en-US" altLang="zh-TW" sz="2000" b="1" dirty="0">
                <a:solidFill>
                  <a:srgbClr val="FF0000"/>
                </a:solidFill>
              </a:rPr>
              <a:t>5-Port Switch</a:t>
            </a:r>
            <a:r>
              <a:rPr lang="zh-TW" altLang="en-US" sz="2000" b="1" dirty="0">
                <a:solidFill>
                  <a:srgbClr val="FF0000"/>
                </a:solidFill>
              </a:rPr>
              <a:t>之舊線不通</a:t>
            </a:r>
            <a:r>
              <a:rPr lang="zh-TW" altLang="en-US" sz="2000" dirty="0" smtClean="0">
                <a:solidFill>
                  <a:srgbClr val="FF0000"/>
                </a:solidFill>
              </a:rPr>
              <a:t>，</a:t>
            </a:r>
            <a:r>
              <a:rPr lang="zh-TW" altLang="en-US" sz="2000" b="1" dirty="0" smtClean="0">
                <a:solidFill>
                  <a:srgbClr val="FF0000"/>
                </a:solidFill>
              </a:rPr>
              <a:t>再</a:t>
            </a:r>
            <a:r>
              <a:rPr lang="zh-TW" altLang="en-US" sz="2000" b="1" dirty="0">
                <a:solidFill>
                  <a:srgbClr val="FF0000"/>
                </a:solidFill>
              </a:rPr>
              <a:t>另行向教育局報告評估施作</a:t>
            </a:r>
            <a:r>
              <a:rPr lang="zh-TW" altLang="en-US" sz="2000" b="1" dirty="0"/>
              <a:t>。</a:t>
            </a:r>
            <a:endParaRPr lang="en-US" altLang="zh-TW" sz="2000" b="1" dirty="0"/>
          </a:p>
          <a:p>
            <a:pPr marL="514350" indent="-514350">
              <a:buFont typeface="+mj-lt"/>
              <a:buAutoNum type="arabicPeriod"/>
            </a:pPr>
            <a:endParaRPr lang="en-US" altLang="zh-TW" sz="2000" dirty="0"/>
          </a:p>
          <a:p>
            <a:pPr marL="514350" indent="-514350">
              <a:buFont typeface="+mj-lt"/>
              <a:buAutoNum type="arabicPeriod"/>
            </a:pPr>
            <a:endParaRPr lang="zh-TW" altLang="en-US" sz="2000" dirty="0"/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457293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9A8AE7A-852D-4BE2-BCDA-1F7A9D1D2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施工工法注意事項：線路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68760"/>
            <a:ext cx="11319048" cy="5170412"/>
          </a:xfrm>
        </p:spPr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zh-TW" altLang="en-US" sz="2000" dirty="0"/>
              <a:t>教室接</a:t>
            </a:r>
            <a:r>
              <a:rPr lang="en-US" altLang="zh-TW" sz="2000" dirty="0"/>
              <a:t>5Port</a:t>
            </a:r>
            <a:r>
              <a:rPr lang="zh-TW" altLang="en-US" sz="2000" dirty="0"/>
              <a:t>的舊資訊盒全面更新，並重作</a:t>
            </a:r>
            <a:r>
              <a:rPr lang="en-US" altLang="zh-TW" sz="2000" dirty="0"/>
              <a:t>RJ45</a:t>
            </a:r>
            <a:r>
              <a:rPr lang="zh-TW" altLang="en-US" sz="2000" dirty="0"/>
              <a:t>水晶頭，另一端機櫃與副控端，如原是</a:t>
            </a:r>
            <a:r>
              <a:rPr lang="en-US" altLang="zh-TW" sz="2000" dirty="0"/>
              <a:t>PANEL</a:t>
            </a:r>
            <a:r>
              <a:rPr lang="zh-TW" altLang="en-US" sz="2000" dirty="0"/>
              <a:t>僅</a:t>
            </a:r>
            <a:r>
              <a:rPr lang="zh-TW" altLang="zh-TW" sz="2000" dirty="0"/>
              <a:t>依規範須做整線維護</a:t>
            </a:r>
            <a:r>
              <a:rPr lang="en-US" altLang="zh-TW" sz="2000" dirty="0"/>
              <a:t>port</a:t>
            </a:r>
            <a:r>
              <a:rPr lang="zh-TW" altLang="zh-TW" sz="2000" dirty="0"/>
              <a:t>的作業，</a:t>
            </a:r>
            <a:r>
              <a:rPr lang="zh-TW" altLang="en-US" sz="2000" b="1" dirty="0">
                <a:solidFill>
                  <a:srgbClr val="FF0000"/>
                </a:solidFill>
              </a:rPr>
              <a:t>無更換</a:t>
            </a:r>
            <a:r>
              <a:rPr lang="en-US" altLang="zh-TW" sz="2000" b="1" dirty="0">
                <a:solidFill>
                  <a:srgbClr val="FF0000"/>
                </a:solidFill>
              </a:rPr>
              <a:t>PANEL </a:t>
            </a:r>
            <a:r>
              <a:rPr lang="zh-TW" altLang="en-US" sz="2000" b="1" dirty="0">
                <a:solidFill>
                  <a:srgbClr val="FF0000"/>
                </a:solidFill>
              </a:rPr>
              <a:t>，</a:t>
            </a:r>
            <a:r>
              <a:rPr lang="zh-TW" altLang="zh-TW" sz="2000" b="1" dirty="0">
                <a:solidFill>
                  <a:srgbClr val="FF0000"/>
                </a:solidFill>
              </a:rPr>
              <a:t>如遇到不穩定與破損或故障的，可建議採用水晶頭方式直接進</a:t>
            </a:r>
            <a:r>
              <a:rPr lang="zh-TW" altLang="zh-TW" sz="2000" b="1" dirty="0" smtClean="0">
                <a:solidFill>
                  <a:srgbClr val="FF0000"/>
                </a:solidFill>
              </a:rPr>
              <a:t>設備</a:t>
            </a:r>
            <a:r>
              <a:rPr lang="zh-TW" altLang="en-US" sz="2000" b="1" dirty="0" smtClean="0">
                <a:solidFill>
                  <a:srgbClr val="FF0000"/>
                </a:solidFill>
              </a:rPr>
              <a:t>。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非維護線路需確認施工前後網路功能一致。</a:t>
            </a:r>
            <a:endParaRPr lang="en-US" altLang="zh-TW" sz="2000" b="1" dirty="0"/>
          </a:p>
          <a:p>
            <a:pPr marL="457200" indent="-457200">
              <a:buFont typeface="+mj-lt"/>
              <a:buAutoNum type="arabicPeriod" startAt="5"/>
            </a:pPr>
            <a:endParaRPr lang="zh-TW" altLang="en-US" sz="2000" dirty="0"/>
          </a:p>
          <a:p>
            <a:pPr marL="514350" indent="-514350">
              <a:buFont typeface="+mj-lt"/>
              <a:buAutoNum type="arabicPeriod" startAt="5"/>
            </a:pPr>
            <a:r>
              <a:rPr lang="zh-TW" altLang="en-US" sz="2000" dirty="0"/>
              <a:t>施作更換水晶頭採用二件式水晶頭施作</a:t>
            </a:r>
            <a:endParaRPr lang="en-US" altLang="zh-TW" sz="2000" dirty="0"/>
          </a:p>
          <a:p>
            <a:pPr marL="514350" indent="-514350">
              <a:buFont typeface="+mj-lt"/>
              <a:buAutoNum type="arabicPeriod" startAt="5"/>
            </a:pPr>
            <a:endParaRPr lang="en-US" altLang="zh-TW" sz="2000" dirty="0"/>
          </a:p>
          <a:p>
            <a:pPr marL="514350" indent="-514350">
              <a:buFont typeface="+mj-lt"/>
              <a:buAutoNum type="arabicPeriod" startAt="5"/>
            </a:pPr>
            <a:r>
              <a:rPr lang="en-US" altLang="zh-TW" sz="2000" b="1" dirty="0">
                <a:solidFill>
                  <a:srgbClr val="FF0000"/>
                </a:solidFill>
              </a:rPr>
              <a:t>WIFI AP</a:t>
            </a:r>
            <a:r>
              <a:rPr lang="zh-TW" altLang="en-US" sz="2000" b="1" dirty="0">
                <a:solidFill>
                  <a:srgbClr val="FF0000"/>
                </a:solidFill>
              </a:rPr>
              <a:t>安裝，需確實安裝固定，依現場狀況將</a:t>
            </a:r>
            <a:r>
              <a:rPr lang="en-US" altLang="zh-TW" sz="2000" b="1" dirty="0">
                <a:solidFill>
                  <a:srgbClr val="FF0000"/>
                </a:solidFill>
              </a:rPr>
              <a:t>AP</a:t>
            </a:r>
            <a:r>
              <a:rPr lang="zh-TW" altLang="en-US" sz="2000" b="1" dirty="0">
                <a:solidFill>
                  <a:srgbClr val="FF0000"/>
                </a:solidFill>
              </a:rPr>
              <a:t>優先選擇不因天災或容易掉落並影響師生安全的位置，並可訊號涵蓋教室</a:t>
            </a:r>
            <a:r>
              <a:rPr lang="zh-TW" altLang="en-US" sz="2000" b="1" dirty="0" smtClean="0">
                <a:solidFill>
                  <a:srgbClr val="FF0000"/>
                </a:solidFill>
              </a:rPr>
              <a:t>的位置</a:t>
            </a:r>
            <a:r>
              <a:rPr lang="en-US" altLang="zh-TW" sz="2000" b="1" dirty="0" smtClean="0">
                <a:solidFill>
                  <a:srgbClr val="FF0000"/>
                </a:solidFill>
              </a:rPr>
              <a:t>(</a:t>
            </a:r>
            <a:r>
              <a:rPr lang="zh-TW" altLang="en-US" sz="2000" b="1" dirty="0">
                <a:solidFill>
                  <a:srgbClr val="FF0000"/>
                </a:solidFill>
              </a:rPr>
              <a:t>位置</a:t>
            </a:r>
            <a:r>
              <a:rPr lang="zh-TW" altLang="en-US" sz="2000" b="1" dirty="0" smtClean="0">
                <a:solidFill>
                  <a:srgbClr val="FF0000"/>
                </a:solidFill>
              </a:rPr>
              <a:t>規範教室</a:t>
            </a:r>
            <a:r>
              <a:rPr lang="zh-TW" altLang="en-US" sz="2000" b="1" dirty="0">
                <a:solidFill>
                  <a:srgbClr val="FF0000"/>
                </a:solidFill>
              </a:rPr>
              <a:t>中央前後</a:t>
            </a:r>
            <a:r>
              <a:rPr lang="en-US" altLang="zh-TW" sz="2000" b="1" dirty="0" smtClean="0">
                <a:solidFill>
                  <a:srgbClr val="FF0000"/>
                </a:solidFill>
              </a:rPr>
              <a:t>1/3</a:t>
            </a:r>
            <a:r>
              <a:rPr lang="zh-TW" altLang="en-US" sz="2000" b="1" dirty="0" smtClean="0">
                <a:solidFill>
                  <a:srgbClr val="FF0000"/>
                </a:solidFill>
              </a:rPr>
              <a:t>處</a:t>
            </a:r>
            <a:r>
              <a:rPr lang="en-US" altLang="zh-TW" sz="2000" b="1" dirty="0" smtClean="0">
                <a:solidFill>
                  <a:srgbClr val="FF0000"/>
                </a:solidFill>
              </a:rPr>
              <a:t>)</a:t>
            </a:r>
            <a:r>
              <a:rPr lang="zh-TW" altLang="en-US" sz="2000" b="1" dirty="0" smtClean="0">
                <a:solidFill>
                  <a:srgbClr val="FF0000"/>
                </a:solidFill>
              </a:rPr>
              <a:t>。</a:t>
            </a:r>
            <a:endParaRPr lang="en-US" altLang="zh-TW" sz="2000" b="1" dirty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 startAt="5"/>
            </a:pPr>
            <a:endParaRPr lang="en-US" altLang="zh-TW" sz="2000" dirty="0"/>
          </a:p>
          <a:p>
            <a:pPr marL="514350" indent="-514350">
              <a:buFont typeface="+mj-lt"/>
              <a:buAutoNum type="arabicPeriod" startAt="5"/>
            </a:pPr>
            <a:r>
              <a:rPr lang="zh-TW" altLang="en-US" sz="2000" dirty="0" smtClean="0">
                <a:solidFill>
                  <a:prstClr val="black"/>
                </a:solidFill>
              </a:rPr>
              <a:t>本</a:t>
            </a:r>
            <a:r>
              <a:rPr lang="zh-TW" altLang="en-US" sz="2000" dirty="0">
                <a:solidFill>
                  <a:prstClr val="black"/>
                </a:solidFill>
              </a:rPr>
              <a:t>案建置之</a:t>
            </a:r>
            <a:r>
              <a:rPr lang="en-US" altLang="zh-TW" sz="2000" dirty="0">
                <a:solidFill>
                  <a:prstClr val="black"/>
                </a:solidFill>
              </a:rPr>
              <a:t>AP</a:t>
            </a:r>
            <a:r>
              <a:rPr lang="zh-TW" altLang="en-US" sz="2000" dirty="0">
                <a:solidFill>
                  <a:prstClr val="black"/>
                </a:solidFill>
              </a:rPr>
              <a:t>，</a:t>
            </a:r>
            <a:r>
              <a:rPr lang="zh-TW" altLang="en-US" sz="2000" b="1" dirty="0">
                <a:solidFill>
                  <a:srgbClr val="FF0000"/>
                </a:solidFill>
              </a:rPr>
              <a:t>擺放位置以教室中央前後</a:t>
            </a:r>
            <a:r>
              <a:rPr lang="en-US" altLang="zh-TW" sz="2000" b="1" dirty="0" smtClean="0">
                <a:solidFill>
                  <a:srgbClr val="FF0000"/>
                </a:solidFill>
              </a:rPr>
              <a:t>1/3(</a:t>
            </a:r>
            <a:r>
              <a:rPr lang="zh-TW" altLang="en-US" sz="2000" b="1" dirty="0" smtClean="0">
                <a:solidFill>
                  <a:srgbClr val="FF0000"/>
                </a:solidFill>
              </a:rPr>
              <a:t>有異動請於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手</a:t>
            </a:r>
            <a:r>
              <a:rPr lang="zh-TW" altLang="en-US" sz="2000" b="1" dirty="0">
                <a:solidFill>
                  <a:srgbClr val="FF00FF"/>
                </a:solidFill>
              </a:rPr>
              <a:t>繪教室佈線圖</a:t>
            </a:r>
            <a:r>
              <a:rPr lang="en-US" altLang="zh-TW" sz="2000" b="1" dirty="0">
                <a:solidFill>
                  <a:srgbClr val="FF00FF"/>
                </a:solidFill>
              </a:rPr>
              <a:t>” (</a:t>
            </a:r>
            <a:r>
              <a:rPr lang="zh-TW" altLang="en-US" sz="2000" b="1" dirty="0">
                <a:solidFill>
                  <a:srgbClr val="FF00FF"/>
                </a:solidFill>
              </a:rPr>
              <a:t>參考附錄一表單</a:t>
            </a:r>
            <a:r>
              <a:rPr lang="en-US" altLang="zh-TW" sz="2000" b="1" dirty="0" smtClean="0">
                <a:solidFill>
                  <a:srgbClr val="FF00FF"/>
                </a:solidFill>
              </a:rPr>
              <a:t>)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清楚說明原因，提出審核</a:t>
            </a:r>
            <a:r>
              <a:rPr lang="en-US" altLang="zh-TW" sz="2000" b="1" dirty="0" smtClean="0">
                <a:solidFill>
                  <a:srgbClr val="FF0000"/>
                </a:solidFill>
              </a:rPr>
              <a:t>)</a:t>
            </a:r>
            <a:r>
              <a:rPr lang="zh-TW" altLang="en-US" sz="2000" b="1" dirty="0" smtClean="0">
                <a:solidFill>
                  <a:srgbClr val="FF0000"/>
                </a:solidFill>
              </a:rPr>
              <a:t>，</a:t>
            </a:r>
            <a:r>
              <a:rPr lang="zh-TW" altLang="en-US" sz="2000" b="1" dirty="0">
                <a:solidFill>
                  <a:srgbClr val="FF0000"/>
                </a:solidFill>
              </a:rPr>
              <a:t>離四周牆面一米已上為原則，下面沒有老師或學生，並避開干擾源</a:t>
            </a:r>
            <a:r>
              <a:rPr lang="en-US" altLang="zh-TW" sz="2000" b="1" dirty="0">
                <a:solidFill>
                  <a:srgbClr val="FF0000"/>
                </a:solidFill>
              </a:rPr>
              <a:t>(</a:t>
            </a:r>
            <a:r>
              <a:rPr lang="zh-TW" altLang="en-US" sz="2000" b="1" dirty="0">
                <a:solidFill>
                  <a:srgbClr val="FF0000"/>
                </a:solidFill>
              </a:rPr>
              <a:t>如喇叭或擴大機、風扇</a:t>
            </a:r>
            <a:r>
              <a:rPr lang="en-US" altLang="zh-TW" sz="2000" b="1" dirty="0">
                <a:solidFill>
                  <a:srgbClr val="FF0000"/>
                </a:solidFill>
              </a:rPr>
              <a:t>)</a:t>
            </a:r>
            <a:r>
              <a:rPr lang="zh-TW" altLang="en-US" sz="2000" b="1" dirty="0">
                <a:solidFill>
                  <a:prstClr val="black"/>
                </a:solidFill>
              </a:rPr>
              <a:t>，</a:t>
            </a:r>
            <a:r>
              <a:rPr lang="zh-TW" altLang="en-US" sz="2000" b="1" dirty="0">
                <a:solidFill>
                  <a:srgbClr val="FF0000"/>
                </a:solidFill>
              </a:rPr>
              <a:t>採吸頂不能壁掛或放置桌面</a:t>
            </a:r>
            <a:r>
              <a:rPr lang="zh-TW" altLang="en-US" sz="2000" b="1" dirty="0">
                <a:solidFill>
                  <a:prstClr val="black"/>
                </a:solidFill>
              </a:rPr>
              <a:t>，</a:t>
            </a:r>
            <a:r>
              <a:rPr lang="zh-TW" altLang="en-US" sz="2000" dirty="0">
                <a:solidFill>
                  <a:prstClr val="black"/>
                </a:solidFill>
              </a:rPr>
              <a:t>另外每間教室的</a:t>
            </a:r>
            <a:r>
              <a:rPr lang="en-US" altLang="zh-TW" sz="2000" dirty="0">
                <a:solidFill>
                  <a:prstClr val="black"/>
                </a:solidFill>
              </a:rPr>
              <a:t>AP</a:t>
            </a:r>
            <a:r>
              <a:rPr lang="zh-TW" altLang="en-US" sz="2000" dirty="0">
                <a:solidFill>
                  <a:prstClr val="black"/>
                </a:solidFill>
              </a:rPr>
              <a:t>放置統一同一方位，讓信號平均覆蓋</a:t>
            </a:r>
            <a:r>
              <a:rPr lang="zh-TW" altLang="en-US" sz="2000" b="1" dirty="0">
                <a:solidFill>
                  <a:prstClr val="black"/>
                </a:solidFill>
              </a:rPr>
              <a:t>，</a:t>
            </a:r>
            <a:r>
              <a:rPr lang="en-US" altLang="zh-TW" sz="2000" b="1" dirty="0">
                <a:solidFill>
                  <a:srgbClr val="FF0000"/>
                </a:solidFill>
              </a:rPr>
              <a:t>AP</a:t>
            </a:r>
            <a:r>
              <a:rPr lang="zh-TW" altLang="en-US" sz="2000" b="1" dirty="0">
                <a:solidFill>
                  <a:srgbClr val="FF0000"/>
                </a:solidFill>
              </a:rPr>
              <a:t>與資訊插座距離不超過</a:t>
            </a:r>
            <a:r>
              <a:rPr lang="en-US" altLang="zh-TW" sz="2000" b="1" dirty="0">
                <a:solidFill>
                  <a:srgbClr val="FF0000"/>
                </a:solidFill>
              </a:rPr>
              <a:t>20</a:t>
            </a:r>
            <a:r>
              <a:rPr lang="zh-TW" altLang="en-US" sz="2000" b="1" dirty="0">
                <a:solidFill>
                  <a:srgbClr val="FF0000"/>
                </a:solidFill>
              </a:rPr>
              <a:t>公分以內，可用裸線接</a:t>
            </a:r>
            <a:r>
              <a:rPr lang="en-US" altLang="zh-TW" sz="2000" b="1" dirty="0">
                <a:solidFill>
                  <a:srgbClr val="FF0000"/>
                </a:solidFill>
              </a:rPr>
              <a:t>AP(</a:t>
            </a:r>
            <a:r>
              <a:rPr lang="zh-TW" altLang="en-US" sz="2000" b="1" dirty="0">
                <a:solidFill>
                  <a:srgbClr val="FF0000"/>
                </a:solidFill>
              </a:rPr>
              <a:t>便於日後維修拔插</a:t>
            </a:r>
            <a:r>
              <a:rPr lang="en-US" altLang="zh-TW" sz="2000" b="1" dirty="0">
                <a:solidFill>
                  <a:srgbClr val="FF0000"/>
                </a:solidFill>
              </a:rPr>
              <a:t>)</a:t>
            </a:r>
            <a:r>
              <a:rPr lang="zh-TW" altLang="en-US" sz="2000" b="1" dirty="0">
                <a:solidFill>
                  <a:srgbClr val="FF0000"/>
                </a:solidFill>
              </a:rPr>
              <a:t>。</a:t>
            </a:r>
            <a:endParaRPr lang="en-US" altLang="zh-TW" sz="2000" b="1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 startAt="5"/>
            </a:pPr>
            <a:endParaRPr lang="zh-TW" altLang="en-US" sz="2000" dirty="0"/>
          </a:p>
          <a:p>
            <a:pPr marL="514350" indent="-514350">
              <a:buFont typeface="+mj-lt"/>
              <a:buAutoNum type="arabicPeriod" startAt="5"/>
            </a:pPr>
            <a:endParaRPr lang="en-US" altLang="zh-TW" sz="2000" dirty="0"/>
          </a:p>
          <a:p>
            <a:pPr marL="514350" indent="-514350">
              <a:buFont typeface="+mj-lt"/>
              <a:buAutoNum type="arabicPeriod" startAt="5"/>
            </a:pPr>
            <a:endParaRPr lang="zh-TW" altLang="en-US" sz="2000" dirty="0"/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244037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9A8AE7A-852D-4BE2-BCDA-1F7A9D1D2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44785"/>
            <a:ext cx="10972800" cy="763935"/>
          </a:xfrm>
        </p:spPr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施工工法注意事項：搬移既有設備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480" y="764704"/>
            <a:ext cx="10972800" cy="5674641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zh-TW" altLang="en-US" sz="2000" dirty="0">
                <a:highlight>
                  <a:srgbClr val="FFFF00"/>
                </a:highlight>
              </a:rPr>
              <a:t>搬移舊</a:t>
            </a:r>
            <a:r>
              <a:rPr lang="en-US" altLang="zh-TW" sz="2000" dirty="0">
                <a:highlight>
                  <a:srgbClr val="FFFF00"/>
                </a:highlight>
              </a:rPr>
              <a:t>AP</a:t>
            </a:r>
            <a:r>
              <a:rPr lang="zh-TW" altLang="en-US" sz="2000" dirty="0">
                <a:highlight>
                  <a:srgbClr val="FFFF00"/>
                </a:highlight>
              </a:rPr>
              <a:t>：</a:t>
            </a:r>
            <a:endParaRPr lang="en-US" altLang="zh-TW" sz="2000" dirty="0">
              <a:highlight>
                <a:srgbClr val="FFFF00"/>
              </a:highlight>
            </a:endParaRPr>
          </a:p>
          <a:p>
            <a:pPr marL="914400" lvl="1" indent="-514350">
              <a:buFont typeface="+mj-lt"/>
              <a:buAutoNum type="arabicParenR"/>
            </a:pPr>
            <a:r>
              <a:rPr lang="zh-TW" altLang="en-US" sz="2000" dirty="0"/>
              <a:t>舊</a:t>
            </a:r>
            <a:r>
              <a:rPr lang="en-US" altLang="zh-TW" sz="2000" dirty="0"/>
              <a:t>AP</a:t>
            </a:r>
            <a:r>
              <a:rPr lang="zh-TW" altLang="en-US" sz="2000" dirty="0"/>
              <a:t>移動範圍條件必需有電源與可接入網孔位置、</a:t>
            </a:r>
            <a:r>
              <a:rPr lang="en-US" altLang="zh-TW" sz="2000" dirty="0"/>
              <a:t>POE</a:t>
            </a:r>
            <a:r>
              <a:rPr lang="zh-TW" altLang="en-US" sz="2000" dirty="0"/>
              <a:t>網孔點</a:t>
            </a:r>
            <a:r>
              <a:rPr lang="zh-TW" altLang="en-US" sz="2000" dirty="0" smtClean="0"/>
              <a:t>位置。</a:t>
            </a:r>
            <a:endParaRPr lang="zh-TW" altLang="en-US" sz="2000" dirty="0"/>
          </a:p>
          <a:p>
            <a:pPr marL="914400" lvl="1" indent="-514350">
              <a:buFont typeface="+mj-lt"/>
              <a:buAutoNum type="arabicParenR"/>
            </a:pPr>
            <a:r>
              <a:rPr lang="zh-TW" altLang="en-US" sz="2000" dirty="0">
                <a:solidFill>
                  <a:srgbClr val="FF00FF"/>
                </a:solidFill>
              </a:rPr>
              <a:t>舊</a:t>
            </a:r>
            <a:r>
              <a:rPr lang="en-US" altLang="zh-TW" sz="2000" dirty="0">
                <a:solidFill>
                  <a:srgbClr val="FF00FF"/>
                </a:solidFill>
              </a:rPr>
              <a:t>AP</a:t>
            </a:r>
            <a:r>
              <a:rPr lang="zh-TW" altLang="en-US" sz="2000" dirty="0">
                <a:solidFill>
                  <a:srgbClr val="FF00FF"/>
                </a:solidFill>
              </a:rPr>
              <a:t>移設範圍</a:t>
            </a:r>
            <a:r>
              <a:rPr lang="zh-TW" altLang="en-US" sz="2000" dirty="0" smtClean="0">
                <a:solidFill>
                  <a:srgbClr val="FF00FF"/>
                </a:solidFill>
              </a:rPr>
              <a:t>，</a:t>
            </a:r>
            <a:r>
              <a:rPr lang="en-US" altLang="zh-TW" sz="2000" dirty="0" smtClean="0">
                <a:solidFill>
                  <a:srgbClr val="FF00FF"/>
                </a:solidFill>
              </a:rPr>
              <a:t>POE</a:t>
            </a:r>
            <a:r>
              <a:rPr lang="zh-TW" altLang="en-US" sz="2000" dirty="0" smtClean="0">
                <a:solidFill>
                  <a:srgbClr val="FF00FF"/>
                </a:solidFill>
              </a:rPr>
              <a:t>網</a:t>
            </a:r>
            <a:r>
              <a:rPr lang="zh-TW" altLang="en-US" sz="2000" dirty="0">
                <a:solidFill>
                  <a:srgbClr val="FF00FF"/>
                </a:solidFill>
              </a:rPr>
              <a:t>孔在下方，垂直拉線</a:t>
            </a:r>
            <a:r>
              <a:rPr lang="zh-TW" altLang="en-US" sz="2000" dirty="0" smtClean="0">
                <a:solidFill>
                  <a:srgbClr val="FF00FF"/>
                </a:solidFill>
              </a:rPr>
              <a:t>到上方</a:t>
            </a:r>
            <a:r>
              <a:rPr lang="zh-TW" altLang="en-US" sz="2000" dirty="0" smtClean="0">
                <a:solidFill>
                  <a:srgbClr val="FF00FF"/>
                </a:solidFill>
              </a:rPr>
              <a:t>頂，</a:t>
            </a:r>
            <a:r>
              <a:rPr lang="zh-TW" altLang="en-US" sz="2000" dirty="0" smtClean="0">
                <a:solidFill>
                  <a:srgbClr val="FF00FF"/>
                </a:solidFill>
              </a:rPr>
              <a:t>離牆</a:t>
            </a:r>
            <a:r>
              <a:rPr lang="en-US" altLang="zh-TW" sz="2000" dirty="0" smtClean="0">
                <a:solidFill>
                  <a:srgbClr val="FF00FF"/>
                </a:solidFill>
              </a:rPr>
              <a:t>1M</a:t>
            </a:r>
            <a:r>
              <a:rPr lang="zh-TW" altLang="en-US" sz="2000" dirty="0" smtClean="0">
                <a:solidFill>
                  <a:srgbClr val="FF00FF"/>
                </a:solidFill>
              </a:rPr>
              <a:t>安裝。無</a:t>
            </a:r>
            <a:r>
              <a:rPr lang="en-US" altLang="zh-TW" sz="2000" dirty="0" smtClean="0">
                <a:solidFill>
                  <a:srgbClr val="FF00FF"/>
                </a:solidFill>
              </a:rPr>
              <a:t/>
            </a:r>
            <a:br>
              <a:rPr lang="en-US" altLang="zh-TW" sz="2000" dirty="0" smtClean="0">
                <a:solidFill>
                  <a:srgbClr val="FF00FF"/>
                </a:solidFill>
              </a:rPr>
            </a:br>
            <a:r>
              <a:rPr lang="en-US" altLang="zh-TW" sz="2000" dirty="0" smtClean="0">
                <a:solidFill>
                  <a:srgbClr val="FF00FF"/>
                </a:solidFill>
              </a:rPr>
              <a:t>POE</a:t>
            </a:r>
            <a:r>
              <a:rPr lang="zh-TW" altLang="en-US" sz="2000" dirty="0" smtClean="0">
                <a:solidFill>
                  <a:srgbClr val="FF00FF"/>
                </a:solidFill>
              </a:rPr>
              <a:t>網孔</a:t>
            </a:r>
            <a:r>
              <a:rPr lang="zh-TW" altLang="en-US" sz="2000" dirty="0" smtClean="0">
                <a:solidFill>
                  <a:srgbClr val="FF00FF"/>
                </a:solidFill>
              </a:rPr>
              <a:t>，線路拉至</a:t>
            </a:r>
            <a:r>
              <a:rPr lang="zh-TW" altLang="en-US" sz="2000" dirty="0" smtClean="0">
                <a:solidFill>
                  <a:srgbClr val="FF00FF"/>
                </a:solidFill>
              </a:rPr>
              <a:t>牆</a:t>
            </a:r>
            <a:r>
              <a:rPr lang="zh-TW" altLang="en-US" sz="2000" dirty="0">
                <a:solidFill>
                  <a:srgbClr val="FF00FF"/>
                </a:solidFill>
              </a:rPr>
              <a:t>面上方</a:t>
            </a:r>
            <a:r>
              <a:rPr lang="en-US" altLang="zh-TW" sz="2000" dirty="0">
                <a:solidFill>
                  <a:srgbClr val="FF00FF"/>
                </a:solidFill>
              </a:rPr>
              <a:t>2M</a:t>
            </a:r>
            <a:r>
              <a:rPr lang="zh-TW" altLang="en-US" sz="2000" dirty="0">
                <a:solidFill>
                  <a:srgbClr val="FF00FF"/>
                </a:solidFill>
              </a:rPr>
              <a:t>左右安裝</a:t>
            </a:r>
            <a:r>
              <a:rPr lang="zh-TW" altLang="en-US" sz="2000" dirty="0">
                <a:solidFill>
                  <a:srgbClr val="FF00FF"/>
                </a:solidFill>
              </a:rPr>
              <a:t>，這一段拉線但不配</a:t>
            </a:r>
            <a:r>
              <a:rPr lang="zh-TW" altLang="en-US" sz="2000" dirty="0" smtClean="0">
                <a:solidFill>
                  <a:srgbClr val="FF00FF"/>
                </a:solidFill>
              </a:rPr>
              <a:t>管並注意變壓器長度。</a:t>
            </a:r>
            <a:endParaRPr lang="zh-TW" altLang="en-US" sz="2000" dirty="0">
              <a:solidFill>
                <a:srgbClr val="FF00FF"/>
              </a:solidFill>
            </a:endParaRPr>
          </a:p>
          <a:p>
            <a:pPr marL="914400" lvl="1" indent="-514350">
              <a:buFont typeface="+mj-lt"/>
              <a:buAutoNum type="arabicParenR"/>
            </a:pPr>
            <a:r>
              <a:rPr lang="zh-TW" altLang="en-US" sz="2000" dirty="0"/>
              <a:t>家用型舊</a:t>
            </a:r>
            <a:r>
              <a:rPr lang="en-US" altLang="zh-TW" sz="2000" dirty="0"/>
              <a:t>AP</a:t>
            </a:r>
            <a:r>
              <a:rPr lang="zh-TW" altLang="en-US" sz="2000" dirty="0"/>
              <a:t>，移動範圍條件必需有電源與可接入網孔</a:t>
            </a:r>
            <a:r>
              <a:rPr lang="zh-TW" altLang="en-US" sz="2000" dirty="0" smtClean="0"/>
              <a:t>位置，安置</a:t>
            </a:r>
            <a:r>
              <a:rPr lang="zh-TW" altLang="en-US" sz="2000" dirty="0"/>
              <a:t>於</a:t>
            </a:r>
            <a:r>
              <a:rPr lang="zh-TW" altLang="en-US" sz="2000" dirty="0" smtClean="0"/>
              <a:t>桌上</a:t>
            </a:r>
            <a:r>
              <a:rPr lang="zh-TW" altLang="en-US" sz="2000" dirty="0" smtClean="0"/>
              <a:t>或是組長指定教室內位置</a:t>
            </a:r>
            <a:r>
              <a:rPr lang="zh-TW" altLang="en-US" sz="2000" dirty="0" smtClean="0"/>
              <a:t>。</a:t>
            </a:r>
            <a:endParaRPr lang="zh-TW" altLang="en-US" sz="2000" dirty="0"/>
          </a:p>
          <a:p>
            <a:pPr marL="514350" indent="-514350">
              <a:buFont typeface="+mj-lt"/>
              <a:buAutoNum type="arabicPeriod"/>
            </a:pPr>
            <a:r>
              <a:rPr lang="zh-TW" altLang="en-US" sz="2000" dirty="0">
                <a:highlight>
                  <a:srgbClr val="FFFF00"/>
                </a:highlight>
              </a:rPr>
              <a:t>舊線路與資訊插座：</a:t>
            </a:r>
            <a:endParaRPr lang="en-US" altLang="zh-TW" sz="2000" dirty="0">
              <a:highlight>
                <a:srgbClr val="FFFF00"/>
              </a:highlight>
            </a:endParaRPr>
          </a:p>
          <a:p>
            <a:pPr marL="914400" lvl="1" indent="-514350">
              <a:buFont typeface="+mj-lt"/>
              <a:buAutoNum type="arabicParenR"/>
            </a:pPr>
            <a:r>
              <a:rPr lang="zh-TW" altLang="en-US" sz="2000" dirty="0"/>
              <a:t>舊線路接至</a:t>
            </a:r>
            <a:r>
              <a:rPr lang="en-US" altLang="zh-TW" sz="2000" dirty="0"/>
              <a:t>5 Port Switch </a:t>
            </a:r>
            <a:r>
              <a:rPr lang="zh-TW" altLang="en-US" sz="2000" dirty="0"/>
              <a:t>，需更新教室端</a:t>
            </a:r>
            <a:r>
              <a:rPr lang="en-US" altLang="zh-TW" sz="2000" dirty="0"/>
              <a:t>RJ45</a:t>
            </a:r>
            <a:r>
              <a:rPr lang="zh-TW" altLang="en-US" sz="2000" dirty="0"/>
              <a:t>接頭或資訊盒</a:t>
            </a:r>
            <a:r>
              <a:rPr lang="zh-TW" altLang="en-US" sz="2000" dirty="0" smtClean="0"/>
              <a:t>。</a:t>
            </a:r>
            <a:endParaRPr lang="en-US" altLang="zh-TW" sz="2000" dirty="0"/>
          </a:p>
          <a:p>
            <a:pPr marL="514350" indent="-514350">
              <a:buFont typeface="+mj-lt"/>
              <a:buAutoNum type="arabicPeriod"/>
            </a:pPr>
            <a:r>
              <a:rPr lang="zh-TW" altLang="en-US" sz="2000" dirty="0">
                <a:highlight>
                  <a:srgbClr val="FFFF00"/>
                </a:highlight>
              </a:rPr>
              <a:t>搬移舊機櫃：</a:t>
            </a:r>
            <a:endParaRPr lang="en-US" altLang="zh-TW" sz="2000" dirty="0">
              <a:highlight>
                <a:srgbClr val="FFFF00"/>
              </a:highlight>
            </a:endParaRPr>
          </a:p>
          <a:p>
            <a:pPr marL="914400" lvl="1" indent="-514350">
              <a:buFont typeface="+mj-lt"/>
              <a:buAutoNum type="arabicParenR"/>
            </a:pPr>
            <a:r>
              <a:rPr lang="zh-TW" altLang="en-US" sz="1800" dirty="0"/>
              <a:t>移動舊機櫃距離以</a:t>
            </a:r>
            <a:r>
              <a:rPr lang="zh-TW" altLang="en-US" sz="1800" dirty="0">
                <a:solidFill>
                  <a:srgbClr val="FF00FF"/>
                </a:solidFill>
              </a:rPr>
              <a:t>教室內移至教室外。</a:t>
            </a:r>
            <a:r>
              <a:rPr lang="zh-TW" altLang="en-US" sz="1800" dirty="0"/>
              <a:t>上下垂直跨樓層如地下室，則以洗洞配合。</a:t>
            </a:r>
            <a:r>
              <a:rPr lang="zh-TW" altLang="en-US" sz="1800" dirty="0">
                <a:solidFill>
                  <a:srgbClr val="FF00FF"/>
                </a:solidFill>
              </a:rPr>
              <a:t>距離最多一間教室、一個樓層距離。</a:t>
            </a:r>
            <a:endParaRPr lang="en-US" altLang="zh-TW" sz="1800" dirty="0">
              <a:solidFill>
                <a:srgbClr val="FF00FF"/>
              </a:solidFill>
            </a:endParaRPr>
          </a:p>
          <a:p>
            <a:pPr marL="914400" lvl="1" indent="-514350">
              <a:buFont typeface="+mj-lt"/>
              <a:buAutoNum type="arabicParenR"/>
            </a:pPr>
            <a:r>
              <a:rPr lang="zh-TW" altLang="en-US" sz="2000" b="1" dirty="0" smtClean="0">
                <a:solidFill>
                  <a:srgbClr val="FF00FF"/>
                </a:solidFill>
              </a:rPr>
              <a:t>移</a:t>
            </a:r>
            <a:r>
              <a:rPr lang="zh-TW" altLang="en-US" sz="2000" b="1" dirty="0">
                <a:solidFill>
                  <a:srgbClr val="FF00FF"/>
                </a:solidFill>
              </a:rPr>
              <a:t>舊機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櫃</a:t>
            </a:r>
            <a:r>
              <a:rPr lang="en-US" altLang="zh-TW" sz="2000" b="1" dirty="0" smtClean="0">
                <a:solidFill>
                  <a:srgbClr val="FF00FF"/>
                </a:solidFill>
              </a:rPr>
              <a:t>(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沒配發新機櫃</a:t>
            </a:r>
            <a:r>
              <a:rPr lang="en-US" altLang="zh-TW" sz="2000" b="1" dirty="0" smtClean="0">
                <a:solidFill>
                  <a:srgbClr val="FF00FF"/>
                </a:solidFill>
              </a:rPr>
              <a:t>)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：須</a:t>
            </a:r>
            <a:r>
              <a:rPr lang="zh-TW" altLang="en-US" sz="2000" b="1" dirty="0">
                <a:solidFill>
                  <a:srgbClr val="FF00FF"/>
                </a:solidFill>
              </a:rPr>
              <a:t>將線號及</a:t>
            </a:r>
            <a:r>
              <a:rPr lang="en-US" altLang="zh-TW" sz="2000" b="1" dirty="0">
                <a:solidFill>
                  <a:srgbClr val="FF00FF"/>
                </a:solidFill>
              </a:rPr>
              <a:t>port</a:t>
            </a:r>
            <a:r>
              <a:rPr lang="zh-TW" altLang="en-US" sz="2000" b="1" dirty="0">
                <a:solidFill>
                  <a:srgbClr val="FF00FF"/>
                </a:solidFill>
              </a:rPr>
              <a:t>位標明清楚，確定每一條線所插的設備及</a:t>
            </a:r>
            <a:r>
              <a:rPr lang="en-US" altLang="zh-TW" sz="2000" b="1" dirty="0">
                <a:solidFill>
                  <a:srgbClr val="FF00FF"/>
                </a:solidFill>
              </a:rPr>
              <a:t>port</a:t>
            </a:r>
            <a:r>
              <a:rPr lang="zh-TW" altLang="en-US" sz="2000" b="1" dirty="0">
                <a:solidFill>
                  <a:srgbClr val="FF00FF"/>
                </a:solidFill>
              </a:rPr>
              <a:t>位置，再核對一次後，方可拆除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，施工後需確認每根線施作前後功能一致</a:t>
            </a:r>
            <a:r>
              <a:rPr lang="en-US" altLang="zh-TW" sz="2000" b="1" dirty="0" smtClean="0">
                <a:solidFill>
                  <a:srgbClr val="FF00FF"/>
                </a:solidFill>
              </a:rPr>
              <a:t>(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線路需重夾頭及打標籤</a:t>
            </a:r>
            <a:r>
              <a:rPr lang="en-US" altLang="zh-TW" sz="2000" b="1" dirty="0" smtClean="0">
                <a:solidFill>
                  <a:srgbClr val="FF00FF"/>
                </a:solidFill>
              </a:rPr>
              <a:t>)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。</a:t>
            </a:r>
            <a:endParaRPr lang="en-US" altLang="zh-TW" sz="2000" b="1" dirty="0" smtClean="0">
              <a:solidFill>
                <a:srgbClr val="FF00FF"/>
              </a:solidFill>
            </a:endParaRPr>
          </a:p>
          <a:p>
            <a:pPr marL="914400" lvl="1" indent="-514350">
              <a:buFont typeface="+mj-lt"/>
              <a:buAutoNum type="arabicParenR"/>
            </a:pPr>
            <a:r>
              <a:rPr lang="zh-TW" altLang="en-US" sz="2000" b="1" dirty="0" smtClean="0">
                <a:solidFill>
                  <a:srgbClr val="FF00FF"/>
                </a:solidFill>
              </a:rPr>
              <a:t>舊</a:t>
            </a:r>
            <a:r>
              <a:rPr lang="zh-TW" altLang="en-US" sz="2000" b="1" dirty="0">
                <a:solidFill>
                  <a:srgbClr val="FF00FF"/>
                </a:solidFill>
              </a:rPr>
              <a:t>機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櫃打</a:t>
            </a:r>
            <a:r>
              <a:rPr lang="en-US" altLang="zh-TW" sz="2000" b="1" dirty="0" smtClean="0">
                <a:solidFill>
                  <a:srgbClr val="FF00FF"/>
                </a:solidFill>
              </a:rPr>
              <a:t>Panel(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配發</a:t>
            </a:r>
            <a:r>
              <a:rPr lang="zh-TW" altLang="en-US" sz="2000" b="1" dirty="0">
                <a:solidFill>
                  <a:srgbClr val="FF00FF"/>
                </a:solidFill>
              </a:rPr>
              <a:t>新機櫃</a:t>
            </a:r>
            <a:r>
              <a:rPr lang="en-US" altLang="zh-TW" sz="2000" b="1" dirty="0" smtClean="0">
                <a:solidFill>
                  <a:srgbClr val="FF00FF"/>
                </a:solidFill>
              </a:rPr>
              <a:t>)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：須</a:t>
            </a:r>
            <a:r>
              <a:rPr lang="zh-TW" altLang="en-US" sz="2000" b="1" dirty="0">
                <a:solidFill>
                  <a:srgbClr val="FF00FF"/>
                </a:solidFill>
              </a:rPr>
              <a:t>將線號及</a:t>
            </a:r>
            <a:r>
              <a:rPr lang="en-US" altLang="zh-TW" sz="2000" b="1" dirty="0">
                <a:solidFill>
                  <a:srgbClr val="FF00FF"/>
                </a:solidFill>
              </a:rPr>
              <a:t>port</a:t>
            </a:r>
            <a:r>
              <a:rPr lang="zh-TW" altLang="en-US" sz="2000" b="1" dirty="0">
                <a:solidFill>
                  <a:srgbClr val="FF00FF"/>
                </a:solidFill>
              </a:rPr>
              <a:t>位標明清楚，確定每一條線所插的設備及</a:t>
            </a:r>
            <a:r>
              <a:rPr lang="en-US" altLang="zh-TW" sz="2000" b="1" dirty="0">
                <a:solidFill>
                  <a:srgbClr val="FF00FF"/>
                </a:solidFill>
              </a:rPr>
              <a:t>port</a:t>
            </a:r>
            <a:r>
              <a:rPr lang="zh-TW" altLang="en-US" sz="2000" b="1" dirty="0">
                <a:solidFill>
                  <a:srgbClr val="FF00FF"/>
                </a:solidFill>
              </a:rPr>
              <a:t>位置，再核對一次後，方可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拆除</a:t>
            </a:r>
            <a:r>
              <a:rPr lang="zh-TW" altLang="en-US" sz="2000" b="1" dirty="0">
                <a:solidFill>
                  <a:srgbClr val="FF00FF"/>
                </a:solidFill>
              </a:rPr>
              <a:t>。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新</a:t>
            </a:r>
            <a:r>
              <a:rPr lang="zh-TW" altLang="en-US" sz="2000" b="1" dirty="0">
                <a:solidFill>
                  <a:srgbClr val="FF00FF"/>
                </a:solidFill>
              </a:rPr>
              <a:t>機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櫃採直接進線，施工</a:t>
            </a:r>
            <a:r>
              <a:rPr lang="zh-TW" altLang="en-US" sz="2000" b="1" dirty="0">
                <a:solidFill>
                  <a:srgbClr val="FF00FF"/>
                </a:solidFill>
              </a:rPr>
              <a:t>後需確認每根線施作前後功能一致</a:t>
            </a:r>
            <a:r>
              <a:rPr lang="en-US" altLang="zh-TW" sz="2000" b="1" dirty="0">
                <a:solidFill>
                  <a:srgbClr val="FF00FF"/>
                </a:solidFill>
              </a:rPr>
              <a:t>(</a:t>
            </a:r>
            <a:r>
              <a:rPr lang="zh-TW" altLang="en-US" sz="2000" b="1" dirty="0">
                <a:solidFill>
                  <a:srgbClr val="FF00FF"/>
                </a:solidFill>
              </a:rPr>
              <a:t>線路需重夾頭及打標籤</a:t>
            </a:r>
            <a:r>
              <a:rPr lang="en-US" altLang="zh-TW" sz="2000" b="1" dirty="0">
                <a:solidFill>
                  <a:srgbClr val="FF00FF"/>
                </a:solidFill>
              </a:rPr>
              <a:t>)</a:t>
            </a:r>
            <a:r>
              <a:rPr lang="zh-TW" altLang="en-US" sz="2000" b="1" dirty="0">
                <a:solidFill>
                  <a:srgbClr val="FF00FF"/>
                </a:solidFill>
              </a:rPr>
              <a:t>。</a:t>
            </a:r>
            <a:endParaRPr lang="en-US" altLang="zh-TW" sz="2000" b="1" dirty="0">
              <a:solidFill>
                <a:srgbClr val="FF00FF"/>
              </a:solidFill>
            </a:endParaRPr>
          </a:p>
          <a:p>
            <a:pPr marL="914400" lvl="1" indent="-514350">
              <a:buFont typeface="+mj-lt"/>
              <a:buAutoNum type="arabicParenR"/>
            </a:pPr>
            <a:endParaRPr lang="en-US" altLang="zh-TW" sz="2000" b="1" dirty="0">
              <a:solidFill>
                <a:srgbClr val="FF00FF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altLang="zh-TW" sz="2000" dirty="0"/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97353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924944"/>
            <a:ext cx="10972800" cy="763935"/>
          </a:xfrm>
        </p:spPr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整體施工内容建置流程</a:t>
            </a:r>
            <a:r>
              <a:rPr lang="en-US" altLang="zh-TW" dirty="0">
                <a:solidFill>
                  <a:srgbClr val="7030A0"/>
                </a:solidFill>
              </a:rPr>
              <a:t>SOP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429986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9A8AE7A-852D-4BE2-BCDA-1F7A9D1D2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施工工法注意事項：設備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96752"/>
            <a:ext cx="10972800" cy="524242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zh-TW" sz="2000" dirty="0">
                <a:highlight>
                  <a:srgbClr val="FFFF00"/>
                </a:highlight>
              </a:rPr>
              <a:t>Cisco Wireless Controller</a:t>
            </a:r>
            <a:r>
              <a:rPr lang="zh-TW" altLang="en-US" sz="2000" dirty="0">
                <a:highlight>
                  <a:srgbClr val="FFFF00"/>
                </a:highlight>
              </a:rPr>
              <a:t>：</a:t>
            </a:r>
            <a:endParaRPr lang="en-US" altLang="zh-TW" sz="2000" dirty="0">
              <a:highlight>
                <a:srgbClr val="FFFF00"/>
              </a:highlight>
            </a:endParaRPr>
          </a:p>
          <a:p>
            <a:pPr marL="914400" lvl="1" indent="-514350">
              <a:buFont typeface="+mj-lt"/>
              <a:buAutoNum type="arabicParenR"/>
            </a:pPr>
            <a:r>
              <a:rPr lang="zh-TW" altLang="en-US" sz="2000" dirty="0"/>
              <a:t>安裝</a:t>
            </a:r>
            <a:r>
              <a:rPr lang="en-US" altLang="zh-TW" sz="2000" dirty="0"/>
              <a:t>1</a:t>
            </a:r>
            <a:r>
              <a:rPr lang="zh-TW" altLang="en-US" sz="2000" dirty="0"/>
              <a:t>台於各學校主控機房。</a:t>
            </a:r>
            <a:endParaRPr lang="en-US" altLang="zh-TW" sz="2000" dirty="0"/>
          </a:p>
          <a:p>
            <a:pPr marL="914400" lvl="1" indent="-514350">
              <a:buFont typeface="+mj-lt"/>
              <a:buAutoNum type="arabicParenR"/>
            </a:pPr>
            <a:endParaRPr lang="en-US" altLang="zh-TW" sz="2000" dirty="0"/>
          </a:p>
          <a:p>
            <a:pPr marL="914400" lvl="1" indent="-514350">
              <a:buFont typeface="+mj-lt"/>
              <a:buAutoNum type="arabicParenR"/>
            </a:pPr>
            <a:endParaRPr lang="en-US" altLang="zh-TW" sz="2000" dirty="0"/>
          </a:p>
          <a:p>
            <a:pPr marL="914400" lvl="1" indent="-514350">
              <a:buFont typeface="+mj-lt"/>
              <a:buAutoNum type="arabicParenR"/>
            </a:pPr>
            <a:endParaRPr lang="zh-TW" altLang="en-US" sz="2000" dirty="0"/>
          </a:p>
          <a:p>
            <a:pPr marL="514350" indent="-514350">
              <a:buFont typeface="+mj-lt"/>
              <a:buAutoNum type="arabicPeriod"/>
            </a:pPr>
            <a:r>
              <a:rPr lang="en-US" altLang="zh-TW" sz="2000" dirty="0">
                <a:highlight>
                  <a:srgbClr val="FFFF00"/>
                </a:highlight>
              </a:rPr>
              <a:t>Cisco 2960 Switch</a:t>
            </a:r>
            <a:r>
              <a:rPr lang="zh-TW" altLang="en-US" sz="2000" dirty="0">
                <a:highlight>
                  <a:srgbClr val="FFFF00"/>
                </a:highlight>
              </a:rPr>
              <a:t>：</a:t>
            </a:r>
            <a:endParaRPr lang="en-US" altLang="zh-TW" sz="2000" dirty="0">
              <a:highlight>
                <a:srgbClr val="FFFF00"/>
              </a:highlight>
            </a:endParaRPr>
          </a:p>
          <a:p>
            <a:pPr marL="914400" lvl="1" indent="-514350">
              <a:buFont typeface="+mj-lt"/>
              <a:buAutoNum type="arabicParenR"/>
            </a:pPr>
            <a:r>
              <a:rPr lang="zh-TW" altLang="en-US" sz="2000" dirty="0"/>
              <a:t>依據設備配發清冊，安裝於校園副控室機櫃。</a:t>
            </a:r>
            <a:endParaRPr lang="en-US" altLang="zh-TW" sz="2000" dirty="0"/>
          </a:p>
          <a:p>
            <a:pPr marL="514350" indent="-514350">
              <a:buFont typeface="+mj-lt"/>
              <a:buAutoNum type="arabicPeriod" startAt="4"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512587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9A8AE7A-852D-4BE2-BCDA-1F7A9D1D2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施工工法注意事項：設備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38574"/>
            <a:ext cx="10972800" cy="5400598"/>
          </a:xfrm>
        </p:spPr>
        <p:txBody>
          <a:bodyPr/>
          <a:lstStyle/>
          <a:p>
            <a:pPr marL="914400" lvl="1" indent="-514350">
              <a:buFont typeface="+mj-lt"/>
              <a:buAutoNum type="arabicPeriod" startAt="3"/>
            </a:pPr>
            <a:endParaRPr lang="en-US" altLang="zh-TW" sz="2000" dirty="0"/>
          </a:p>
          <a:p>
            <a:pPr marL="514350" indent="-514350">
              <a:buFont typeface="+mj-lt"/>
              <a:buAutoNum type="arabicPeriod" startAt="3"/>
            </a:pPr>
            <a:r>
              <a:rPr lang="en-US" altLang="zh-TW" sz="2000" dirty="0">
                <a:highlight>
                  <a:srgbClr val="FFFF00"/>
                </a:highlight>
              </a:rPr>
              <a:t>Wireless AP</a:t>
            </a:r>
            <a:r>
              <a:rPr lang="zh-TW" altLang="en-US" sz="2000" dirty="0">
                <a:highlight>
                  <a:srgbClr val="FFFF00"/>
                </a:highlight>
              </a:rPr>
              <a:t>：</a:t>
            </a:r>
            <a:endParaRPr lang="en-US" altLang="zh-TW" sz="2000" dirty="0">
              <a:highlight>
                <a:srgbClr val="FFFF00"/>
              </a:highlight>
            </a:endParaRPr>
          </a:p>
          <a:p>
            <a:pPr marL="914400" lvl="1" indent="-514350">
              <a:buFont typeface="+mj-lt"/>
              <a:buAutoNum type="arabicParenR"/>
            </a:pPr>
            <a:r>
              <a:rPr lang="zh-TW" altLang="en-US" sz="2000" dirty="0"/>
              <a:t>本案建置之</a:t>
            </a:r>
            <a:r>
              <a:rPr lang="en-US" altLang="zh-TW" sz="2000" dirty="0"/>
              <a:t>AP</a:t>
            </a:r>
            <a:r>
              <a:rPr lang="zh-TW" altLang="en-US" sz="2000" dirty="0"/>
              <a:t>，擺放位置以教室中央前後</a:t>
            </a:r>
            <a:r>
              <a:rPr lang="en-US" altLang="zh-TW" sz="2000" dirty="0"/>
              <a:t>1/3</a:t>
            </a:r>
            <a:r>
              <a:rPr lang="zh-TW" altLang="en-US" sz="2000" dirty="0"/>
              <a:t>，離四周牆面一米已上為原則，下面沒有老師或學生，並避開干擾源</a:t>
            </a:r>
            <a:r>
              <a:rPr lang="en-US" altLang="zh-TW" sz="2000" dirty="0"/>
              <a:t>(</a:t>
            </a:r>
            <a:r>
              <a:rPr lang="zh-TW" altLang="en-US" sz="2000" dirty="0"/>
              <a:t>如喇叭或擴大機、風扇</a:t>
            </a:r>
            <a:r>
              <a:rPr lang="en-US" altLang="zh-TW" sz="2000" dirty="0"/>
              <a:t>)</a:t>
            </a:r>
            <a:r>
              <a:rPr lang="zh-TW" altLang="en-US" sz="2000" dirty="0"/>
              <a:t>，採吸頂不能壁掛或放置桌面，另外每間教室的</a:t>
            </a:r>
            <a:r>
              <a:rPr lang="en-US" altLang="zh-TW" sz="2000" dirty="0"/>
              <a:t>AP</a:t>
            </a:r>
            <a:r>
              <a:rPr lang="zh-TW" altLang="en-US" sz="2000" dirty="0"/>
              <a:t>放置統一同一方位，讓信號平均覆蓋。</a:t>
            </a:r>
            <a:endParaRPr lang="en-US" altLang="zh-TW" sz="2000" dirty="0"/>
          </a:p>
          <a:p>
            <a:pPr marL="914400" lvl="1" indent="-514350">
              <a:buFont typeface="+mj-lt"/>
              <a:buAutoNum type="arabicParenR"/>
            </a:pPr>
            <a:r>
              <a:rPr lang="en-US" altLang="zh-TW" sz="2000" dirty="0"/>
              <a:t>Cisco AP</a:t>
            </a:r>
            <a:r>
              <a:rPr lang="zh-TW" altLang="en-US" sz="2000" dirty="0"/>
              <a:t>安裝，需確實安裝固定，依現場狀況，</a:t>
            </a:r>
            <a:r>
              <a:rPr lang="en-US" altLang="zh-TW" sz="2000" dirty="0"/>
              <a:t>Cisco AP</a:t>
            </a:r>
            <a:r>
              <a:rPr lang="zh-TW" altLang="en-US" sz="2000" dirty="0"/>
              <a:t>優先選擇不會因外力影響掉落，影響師生安全的位置，且訊號可涵蓋教室。</a:t>
            </a:r>
            <a:endParaRPr lang="en-US" altLang="zh-TW" sz="2000" dirty="0"/>
          </a:p>
          <a:p>
            <a:pPr marL="857250" lvl="1" indent="-457200">
              <a:buFont typeface="+mj-lt"/>
              <a:buAutoNum type="arabicParenR"/>
            </a:pPr>
            <a:endParaRPr lang="zh-TW" altLang="en-US" sz="1800" dirty="0"/>
          </a:p>
          <a:p>
            <a:pPr marL="457200" indent="-457200">
              <a:buFont typeface="+mj-lt"/>
              <a:buAutoNum type="arabicPeriod" startAt="3"/>
            </a:pPr>
            <a:r>
              <a:rPr lang="en-US" altLang="zh-TW" sz="2000" dirty="0">
                <a:highlight>
                  <a:srgbClr val="FFFF00"/>
                </a:highlight>
              </a:rPr>
              <a:t>5-Port Switch</a:t>
            </a:r>
            <a:r>
              <a:rPr lang="zh-TW" altLang="en-US" sz="2000" dirty="0">
                <a:highlight>
                  <a:srgbClr val="FFFF00"/>
                </a:highlight>
              </a:rPr>
              <a:t>：</a:t>
            </a:r>
            <a:endParaRPr lang="en-US" altLang="zh-TW" sz="2000" dirty="0">
              <a:highlight>
                <a:srgbClr val="FFFF00"/>
              </a:highlight>
            </a:endParaRPr>
          </a:p>
          <a:p>
            <a:pPr marL="914400" lvl="1" indent="-514350">
              <a:buFont typeface="+mj-lt"/>
              <a:buAutoNum type="arabicParenR"/>
            </a:pPr>
            <a:r>
              <a:rPr lang="zh-TW" altLang="en-US" sz="2000" dirty="0"/>
              <a:t>依據設備配發清冊，每間教室安裝一台 </a:t>
            </a:r>
            <a:r>
              <a:rPr lang="en-US" altLang="zh-TW" sz="2000" dirty="0"/>
              <a:t>5 Port Switch</a:t>
            </a:r>
            <a:r>
              <a:rPr lang="zh-TW" altLang="en-US" sz="2000" dirty="0"/>
              <a:t>，將 </a:t>
            </a:r>
            <a:r>
              <a:rPr lang="en-US" altLang="zh-TW" sz="2000" dirty="0"/>
              <a:t>IP Phone </a:t>
            </a:r>
            <a:r>
              <a:rPr lang="zh-TW" altLang="en-US" sz="2000" dirty="0"/>
              <a:t>和 </a:t>
            </a:r>
            <a:r>
              <a:rPr lang="en-US" altLang="zh-TW" sz="2000" dirty="0"/>
              <a:t>PC </a:t>
            </a:r>
            <a:r>
              <a:rPr lang="zh-TW" altLang="en-US" sz="2000" dirty="0"/>
              <a:t>改接到</a:t>
            </a:r>
            <a:r>
              <a:rPr lang="en-US" altLang="zh-TW" sz="2000" dirty="0"/>
              <a:t>5-Port Switch </a:t>
            </a:r>
            <a:r>
              <a:rPr lang="zh-TW" altLang="en-US" sz="2000" dirty="0"/>
              <a:t>上，</a:t>
            </a:r>
            <a:r>
              <a:rPr lang="zh-TW" altLang="en-US" sz="2000" dirty="0">
                <a:solidFill>
                  <a:srgbClr val="FF00FF"/>
                </a:solidFill>
              </a:rPr>
              <a:t>工班須將 </a:t>
            </a:r>
            <a:r>
              <a:rPr lang="en-US" altLang="zh-TW" sz="2000" dirty="0">
                <a:solidFill>
                  <a:srgbClr val="FF00FF"/>
                </a:solidFill>
              </a:rPr>
              <a:t>5 Port Switch </a:t>
            </a:r>
            <a:r>
              <a:rPr lang="zh-TW" altLang="en-US" sz="2000" dirty="0">
                <a:solidFill>
                  <a:srgbClr val="FF00FF"/>
                </a:solidFill>
              </a:rPr>
              <a:t>之線路與電源接頭</a:t>
            </a:r>
            <a:r>
              <a:rPr lang="zh-TW" altLang="en-US" sz="2000" dirty="0" smtClean="0">
                <a:solidFill>
                  <a:srgbClr val="FF00FF"/>
                </a:solidFill>
              </a:rPr>
              <a:t>予以螺絲固定牆上</a:t>
            </a:r>
            <a:r>
              <a:rPr lang="en-US" altLang="zh-TW" sz="2000" dirty="0" smtClean="0">
                <a:solidFill>
                  <a:srgbClr val="FF00FF"/>
                </a:solidFill>
              </a:rPr>
              <a:t>(</a:t>
            </a:r>
            <a:r>
              <a:rPr lang="zh-TW" altLang="en-US" sz="2000" dirty="0" smtClean="0">
                <a:solidFill>
                  <a:srgbClr val="FF00FF"/>
                </a:solidFill>
              </a:rPr>
              <a:t>預設</a:t>
            </a:r>
            <a:r>
              <a:rPr lang="en-US" altLang="zh-TW" sz="2000" dirty="0" smtClean="0">
                <a:solidFill>
                  <a:srgbClr val="FF00FF"/>
                </a:solidFill>
              </a:rPr>
              <a:t>)</a:t>
            </a:r>
            <a:r>
              <a:rPr lang="zh-TW" altLang="en-US" sz="2000" dirty="0" smtClean="0">
                <a:solidFill>
                  <a:srgbClr val="FF00FF"/>
                </a:solidFill>
              </a:rPr>
              <a:t>。</a:t>
            </a:r>
            <a:endParaRPr lang="en-US" altLang="zh-TW" sz="2000" dirty="0">
              <a:solidFill>
                <a:srgbClr val="FF00FF"/>
              </a:solidFill>
            </a:endParaRPr>
          </a:p>
          <a:p>
            <a:pPr marL="514350" indent="-514350">
              <a:buFont typeface="+mj-lt"/>
              <a:buAutoNum type="arabicPeriod" startAt="3"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339724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924944"/>
            <a:ext cx="10972800" cy="763935"/>
          </a:xfrm>
        </p:spPr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第二階段施工</a:t>
            </a:r>
            <a:r>
              <a:rPr lang="en-US" altLang="zh-TW" dirty="0">
                <a:solidFill>
                  <a:srgbClr val="7030A0"/>
                </a:solidFill>
              </a:rPr>
              <a:t>SOP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70229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第二階段施工</a:t>
            </a:r>
            <a:r>
              <a:rPr lang="en-US" altLang="zh-TW" dirty="0">
                <a:solidFill>
                  <a:srgbClr val="7030A0"/>
                </a:solidFill>
              </a:rPr>
              <a:t>SOP</a:t>
            </a:r>
            <a:endParaRPr lang="zh-TW" altLang="en-US" dirty="0"/>
          </a:p>
        </p:txBody>
      </p:sp>
      <p:sp>
        <p:nvSpPr>
          <p:cNvPr id="3" name="Flowchart: Alternate Process 2"/>
          <p:cNvSpPr/>
          <p:nvPr/>
        </p:nvSpPr>
        <p:spPr>
          <a:xfrm>
            <a:off x="335360" y="2056903"/>
            <a:ext cx="1104800" cy="1764196"/>
          </a:xfrm>
          <a:prstGeom prst="flowChartAlternateProcess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設備到貨</a:t>
            </a:r>
          </a:p>
        </p:txBody>
      </p:sp>
      <p:sp>
        <p:nvSpPr>
          <p:cNvPr id="4" name="Rectangle 3"/>
          <p:cNvSpPr/>
          <p:nvPr/>
        </p:nvSpPr>
        <p:spPr>
          <a:xfrm>
            <a:off x="1808985" y="2056903"/>
            <a:ext cx="1104800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檢查設備</a:t>
            </a:r>
          </a:p>
        </p:txBody>
      </p:sp>
      <p:sp>
        <p:nvSpPr>
          <p:cNvPr id="6" name="Rectangle 5"/>
          <p:cNvSpPr/>
          <p:nvPr/>
        </p:nvSpPr>
        <p:spPr>
          <a:xfrm>
            <a:off x="3282609" y="2056903"/>
            <a:ext cx="1339807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設定</a:t>
            </a:r>
            <a: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Controller , AP </a:t>
            </a: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與交換器</a:t>
            </a:r>
          </a:p>
        </p:txBody>
      </p:sp>
      <p:sp>
        <p:nvSpPr>
          <p:cNvPr id="7" name="Rectangle 6"/>
          <p:cNvSpPr/>
          <p:nvPr/>
        </p:nvSpPr>
        <p:spPr>
          <a:xfrm>
            <a:off x="4972216" y="2056903"/>
            <a:ext cx="1708632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進行功能測試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902144" y="2066345"/>
            <a:ext cx="1426104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4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設備裝箱工班到華電點貨數量，</a:t>
            </a:r>
            <a:r>
              <a:rPr lang="en-US" altLang="zh-TW" sz="14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Web</a:t>
            </a:r>
            <a:r>
              <a:rPr lang="zh-TW" altLang="en-US" sz="14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審核完畢，寄送給工班，工班送達校方進行安裝施作</a:t>
            </a:r>
          </a:p>
        </p:txBody>
      </p:sp>
      <p:sp>
        <p:nvSpPr>
          <p:cNvPr id="36" name="Rectangle 35"/>
          <p:cNvSpPr/>
          <p:nvPr/>
        </p:nvSpPr>
        <p:spPr>
          <a:xfrm>
            <a:off x="8682389" y="2042914"/>
            <a:ext cx="2007441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設備物料提交，由學校資訊組長簽收“設備點收確認單</a:t>
            </a:r>
            <a: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 並放置校方指定存放點存放待施作</a:t>
            </a:r>
          </a:p>
        </p:txBody>
      </p:sp>
      <p:cxnSp>
        <p:nvCxnSpPr>
          <p:cNvPr id="18" name="Straight Arrow Connector 17"/>
          <p:cNvCxnSpPr>
            <a:stCxn id="3" idx="3"/>
            <a:endCxn id="4" idx="1"/>
          </p:cNvCxnSpPr>
          <p:nvPr/>
        </p:nvCxnSpPr>
        <p:spPr>
          <a:xfrm>
            <a:off x="1440160" y="2939001"/>
            <a:ext cx="368825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cxnSpLocks/>
            <a:stCxn id="4" idx="3"/>
            <a:endCxn id="6" idx="1"/>
          </p:cNvCxnSpPr>
          <p:nvPr/>
        </p:nvCxnSpPr>
        <p:spPr>
          <a:xfrm>
            <a:off x="2913785" y="2939001"/>
            <a:ext cx="368824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cxnSpLocks/>
            <a:stCxn id="6" idx="3"/>
            <a:endCxn id="7" idx="1"/>
          </p:cNvCxnSpPr>
          <p:nvPr/>
        </p:nvCxnSpPr>
        <p:spPr>
          <a:xfrm>
            <a:off x="4622416" y="2939001"/>
            <a:ext cx="349800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cxnSpLocks/>
            <a:stCxn id="7" idx="3"/>
            <a:endCxn id="34" idx="1"/>
          </p:cNvCxnSpPr>
          <p:nvPr/>
        </p:nvCxnSpPr>
        <p:spPr>
          <a:xfrm>
            <a:off x="6680848" y="2939001"/>
            <a:ext cx="221296" cy="9442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cxnSpLocks/>
          </p:cNvCxnSpPr>
          <p:nvPr/>
        </p:nvCxnSpPr>
        <p:spPr>
          <a:xfrm flipV="1">
            <a:off x="8312472" y="2935990"/>
            <a:ext cx="360039" cy="3009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808985" y="4509120"/>
            <a:ext cx="1104800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根據“施工前調查表”向學校資訊組長說明設備安裝地點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282610" y="4509120"/>
            <a:ext cx="1162476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5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根據“施工前調查表”向學校資訊組長說明施工內容及規範與預計完工時間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743895" y="4509120"/>
            <a:ext cx="1708632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每日施工後向學校資訊組長回報進度及明日施作內容，填寫“每日施工紀錄”給組長簽核。</a:t>
            </a:r>
          </a:p>
        </p:txBody>
      </p:sp>
      <p:sp>
        <p:nvSpPr>
          <p:cNvPr id="25" name="Flowchart: Alternate Process 24"/>
          <p:cNvSpPr/>
          <p:nvPr/>
        </p:nvSpPr>
        <p:spPr>
          <a:xfrm>
            <a:off x="10776519" y="4509120"/>
            <a:ext cx="1171263" cy="1764196"/>
          </a:xfrm>
          <a:prstGeom prst="flowChartAlternateProcess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學校資訊組長及教育局，於</a:t>
            </a:r>
            <a: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Web</a:t>
            </a: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簽核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821352" y="4518562"/>
            <a:ext cx="1218864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施工完成後由學校資訊組長確認並簽核“網路及設備施作完成確認單”</a:t>
            </a:r>
          </a:p>
        </p:txBody>
      </p:sp>
      <p:sp>
        <p:nvSpPr>
          <p:cNvPr id="28" name="Rectangle 27"/>
          <p:cNvSpPr/>
          <p:nvPr/>
        </p:nvSpPr>
        <p:spPr>
          <a:xfrm>
            <a:off x="8400255" y="4509121"/>
            <a:ext cx="2007441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文件製作與</a:t>
            </a:r>
            <a: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Web</a:t>
            </a: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上傳文件，含設備點收確認單、網路及設備施作完成確認單、校園無線熱感圖、每日施工紀錄</a:t>
            </a:r>
          </a:p>
        </p:txBody>
      </p:sp>
      <p:cxnSp>
        <p:nvCxnSpPr>
          <p:cNvPr id="31" name="Straight Arrow Connector 30"/>
          <p:cNvCxnSpPr>
            <a:cxnSpLocks/>
            <a:stCxn id="21" idx="3"/>
            <a:endCxn id="23" idx="1"/>
          </p:cNvCxnSpPr>
          <p:nvPr/>
        </p:nvCxnSpPr>
        <p:spPr>
          <a:xfrm>
            <a:off x="2913785" y="5391218"/>
            <a:ext cx="368825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cxnSpLocks/>
            <a:stCxn id="23" idx="3"/>
            <a:endCxn id="24" idx="1"/>
          </p:cNvCxnSpPr>
          <p:nvPr/>
        </p:nvCxnSpPr>
        <p:spPr>
          <a:xfrm>
            <a:off x="4445086" y="5391218"/>
            <a:ext cx="298809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4" idx="3"/>
            <a:endCxn id="27" idx="1"/>
          </p:cNvCxnSpPr>
          <p:nvPr/>
        </p:nvCxnSpPr>
        <p:spPr>
          <a:xfrm>
            <a:off x="6452527" y="5391218"/>
            <a:ext cx="368825" cy="9442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7" idx="3"/>
            <a:endCxn id="28" idx="1"/>
          </p:cNvCxnSpPr>
          <p:nvPr/>
        </p:nvCxnSpPr>
        <p:spPr>
          <a:xfrm flipV="1">
            <a:off x="8040216" y="5391219"/>
            <a:ext cx="360039" cy="9441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cxnSpLocks/>
            <a:stCxn id="28" idx="3"/>
            <a:endCxn id="25" idx="1"/>
          </p:cNvCxnSpPr>
          <p:nvPr/>
        </p:nvCxnSpPr>
        <p:spPr>
          <a:xfrm flipV="1">
            <a:off x="10407696" y="5391218"/>
            <a:ext cx="368823" cy="1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stCxn id="36" idx="2"/>
            <a:endCxn id="21" idx="0"/>
          </p:cNvCxnSpPr>
          <p:nvPr/>
        </p:nvCxnSpPr>
        <p:spPr>
          <a:xfrm rot="5400000">
            <a:off x="5672743" y="495753"/>
            <a:ext cx="702010" cy="7324725"/>
          </a:xfrm>
          <a:prstGeom prst="bentConnector3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85580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9A8AE7A-852D-4BE2-BCDA-1F7A9D1D2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第二階段施工</a:t>
            </a:r>
            <a:r>
              <a:rPr lang="en-US" altLang="zh-TW" dirty="0">
                <a:solidFill>
                  <a:srgbClr val="7030A0"/>
                </a:solidFill>
              </a:rPr>
              <a:t>SOP: Step-by-Step</a:t>
            </a:r>
            <a:endParaRPr lang="zh-TW" alt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endParaRPr lang="en-US" altLang="zh-TW" sz="2000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sz="2000" dirty="0"/>
              <a:t>設備需和學校資訊組長點收，如無誤請學校資訊組長簽核</a:t>
            </a:r>
            <a:r>
              <a:rPr lang="en-US" altLang="zh-TW" sz="2000" dirty="0"/>
              <a:t>”</a:t>
            </a:r>
            <a:r>
              <a:rPr lang="zh-TW" altLang="en-US" sz="2000" dirty="0"/>
              <a:t>設備點收確認單</a:t>
            </a:r>
            <a:r>
              <a:rPr lang="en-US" altLang="zh-TW" sz="2000" dirty="0"/>
              <a:t>”</a:t>
            </a:r>
            <a:r>
              <a:rPr lang="en-US" altLang="zh-TW" sz="2000" b="1" dirty="0">
                <a:solidFill>
                  <a:srgbClr val="0066FF"/>
                </a:solidFill>
              </a:rPr>
              <a:t> (</a:t>
            </a:r>
            <a:r>
              <a:rPr lang="zh-TW" altLang="en-US" sz="2000" b="1" dirty="0">
                <a:solidFill>
                  <a:srgbClr val="0066FF"/>
                </a:solidFill>
              </a:rPr>
              <a:t>參考附錄四表單</a:t>
            </a:r>
            <a:r>
              <a:rPr lang="en-US" altLang="zh-TW" sz="2000" b="1" dirty="0">
                <a:solidFill>
                  <a:srgbClr val="0066FF"/>
                </a:solidFill>
              </a:rPr>
              <a:t>) </a:t>
            </a:r>
            <a:r>
              <a:rPr lang="zh-TW" altLang="en-US" sz="2000" dirty="0"/>
              <a:t>。</a:t>
            </a:r>
            <a:endParaRPr lang="en-US" altLang="zh-TW" sz="2000" dirty="0"/>
          </a:p>
          <a:p>
            <a:pPr marL="514350" indent="-514350">
              <a:buFont typeface="+mj-lt"/>
              <a:buAutoNum type="arabicPeriod"/>
            </a:pPr>
            <a:endParaRPr lang="zh-TW" altLang="en-US" sz="2000" dirty="0"/>
          </a:p>
          <a:p>
            <a:pPr marL="514350" indent="-514350">
              <a:buFont typeface="+mj-lt"/>
              <a:buAutoNum type="arabicPeriod"/>
            </a:pPr>
            <a:r>
              <a:rPr lang="zh-TW" altLang="en-US" sz="2000" dirty="0"/>
              <a:t>施工以施工</a:t>
            </a:r>
            <a:r>
              <a:rPr lang="en-US" altLang="zh-TW" sz="2000" dirty="0"/>
              <a:t>SOP</a:t>
            </a:r>
            <a:r>
              <a:rPr lang="zh-TW" altLang="en-US" sz="2000" dirty="0"/>
              <a:t>與合約施工規範及施工前調查表為準。</a:t>
            </a:r>
            <a:endParaRPr lang="en-US" altLang="zh-TW" sz="2000" dirty="0"/>
          </a:p>
          <a:p>
            <a:pPr marL="514350" indent="-514350">
              <a:buFont typeface="+mj-lt"/>
              <a:buAutoNum type="arabicPeriod"/>
            </a:pPr>
            <a:endParaRPr lang="zh-TW" altLang="en-US" sz="2000" dirty="0"/>
          </a:p>
          <a:p>
            <a:pPr marL="514350" indent="-514350">
              <a:buFont typeface="+mj-lt"/>
              <a:buAutoNum type="arabicPeriod"/>
            </a:pPr>
            <a:r>
              <a:rPr lang="zh-TW" altLang="en-US" sz="2000" dirty="0"/>
              <a:t>由學校資訊組長確認設備存放地點，並將施作物料及工具放置指定地點，並依據</a:t>
            </a:r>
            <a:r>
              <a:rPr lang="en-US" altLang="zh-TW" sz="2000" dirty="0"/>
              <a:t>”</a:t>
            </a:r>
            <a:r>
              <a:rPr lang="zh-TW" altLang="en-US" sz="2000" dirty="0"/>
              <a:t>施工前調查表</a:t>
            </a:r>
            <a:r>
              <a:rPr lang="en-US" altLang="zh-TW" sz="2000" dirty="0"/>
              <a:t>”</a:t>
            </a:r>
            <a:r>
              <a:rPr lang="en-US" altLang="zh-TW" sz="2000" b="1" dirty="0">
                <a:solidFill>
                  <a:srgbClr val="0066FF"/>
                </a:solidFill>
              </a:rPr>
              <a:t> (</a:t>
            </a:r>
            <a:r>
              <a:rPr lang="zh-TW" altLang="en-US" sz="2000" b="1" dirty="0">
                <a:solidFill>
                  <a:srgbClr val="0066FF"/>
                </a:solidFill>
              </a:rPr>
              <a:t>參考附錄一表單</a:t>
            </a:r>
            <a:r>
              <a:rPr lang="en-US" altLang="zh-TW" sz="2000" b="1" dirty="0">
                <a:solidFill>
                  <a:srgbClr val="0066FF"/>
                </a:solidFill>
              </a:rPr>
              <a:t>)</a:t>
            </a:r>
            <a:r>
              <a:rPr lang="zh-TW" altLang="en-US" sz="2000" dirty="0"/>
              <a:t>所記錄指定可施作時間及工法施工，與告知組長全面完工時間。</a:t>
            </a:r>
            <a:endParaRPr lang="en-US" altLang="zh-TW" sz="2000" dirty="0"/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924153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9A8AE7A-852D-4BE2-BCDA-1F7A9D1D2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第二階段施工</a:t>
            </a:r>
            <a:r>
              <a:rPr lang="en-US" altLang="zh-TW" dirty="0">
                <a:solidFill>
                  <a:srgbClr val="7030A0"/>
                </a:solidFill>
              </a:rPr>
              <a:t>SOP: Step-by-Step</a:t>
            </a:r>
            <a:endParaRPr lang="zh-TW" alt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352" y="1124744"/>
            <a:ext cx="11881320" cy="531442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zh-TW" altLang="en-US" sz="2000" dirty="0"/>
              <a:t>工班每日施工後</a:t>
            </a:r>
            <a:r>
              <a:rPr lang="en-US" altLang="zh-TW" sz="2000" dirty="0"/>
              <a:t>(</a:t>
            </a:r>
            <a:r>
              <a:rPr lang="zh-TW" altLang="en-US" sz="2000" dirty="0"/>
              <a:t>含設備工程師</a:t>
            </a:r>
            <a:r>
              <a:rPr lang="en-US" altLang="zh-TW" sz="2000" dirty="0"/>
              <a:t>)</a:t>
            </a:r>
            <a:r>
              <a:rPr lang="zh-TW" altLang="en-US" sz="2000" dirty="0"/>
              <a:t>，填寫</a:t>
            </a:r>
            <a:r>
              <a:rPr lang="en-US" altLang="zh-TW" sz="2000" dirty="0"/>
              <a:t>”</a:t>
            </a:r>
            <a:r>
              <a:rPr lang="zh-TW" altLang="en-US" sz="2000" dirty="0"/>
              <a:t>每日施工進度紀錄表</a:t>
            </a:r>
            <a:r>
              <a:rPr lang="en-US" altLang="zh-TW" sz="2000" dirty="0"/>
              <a:t>”</a:t>
            </a:r>
            <a:r>
              <a:rPr lang="en-US" altLang="zh-TW" sz="2000" b="1" dirty="0">
                <a:solidFill>
                  <a:srgbClr val="0066FF"/>
                </a:solidFill>
              </a:rPr>
              <a:t> (</a:t>
            </a:r>
            <a:r>
              <a:rPr lang="zh-TW" altLang="en-US" sz="2000" b="1" dirty="0">
                <a:solidFill>
                  <a:srgbClr val="0066FF"/>
                </a:solidFill>
              </a:rPr>
              <a:t>參考附錄三表單</a:t>
            </a:r>
            <a:r>
              <a:rPr lang="en-US" altLang="zh-TW" sz="2000" b="1" dirty="0">
                <a:solidFill>
                  <a:srgbClr val="0066FF"/>
                </a:solidFill>
              </a:rPr>
              <a:t>) </a:t>
            </a:r>
            <a:r>
              <a:rPr lang="zh-TW" altLang="en-US" sz="2000" dirty="0"/>
              <a:t>，請該校資訊組長確認簽名並告知明日施作內容，</a:t>
            </a:r>
            <a:r>
              <a:rPr lang="zh-TW" altLang="en-US" sz="2000" b="1" dirty="0">
                <a:solidFill>
                  <a:srgbClr val="FF0000"/>
                </a:solidFill>
              </a:rPr>
              <a:t>並於當日回報華電工班窗口進度，並提供出每日施工進度紀錄表給華電人員上傳</a:t>
            </a:r>
            <a:r>
              <a:rPr lang="en-US" altLang="zh-TW" sz="2000" b="1" dirty="0">
                <a:solidFill>
                  <a:srgbClr val="FF0000"/>
                </a:solidFill>
              </a:rPr>
              <a:t>Web</a:t>
            </a:r>
            <a:r>
              <a:rPr lang="zh-TW" altLang="en-US" sz="2000" b="1" dirty="0">
                <a:solidFill>
                  <a:srgbClr val="FF0000"/>
                </a:solidFill>
              </a:rPr>
              <a:t>。</a:t>
            </a:r>
          </a:p>
          <a:p>
            <a:pPr marL="457200" indent="-457200">
              <a:buFont typeface="+mj-lt"/>
              <a:buAutoNum type="arabicPeriod"/>
            </a:pPr>
            <a:endParaRPr lang="zh-TW" altLang="en-US" sz="2000" dirty="0"/>
          </a:p>
          <a:p>
            <a:pPr marL="457200" indent="-457200">
              <a:buFont typeface="+mj-lt"/>
              <a:buAutoNum type="arabicPeriod"/>
            </a:pPr>
            <a:r>
              <a:rPr lang="zh-TW" altLang="en-US" sz="2000" dirty="0"/>
              <a:t>每日施工結束需將工具移至指定地點存放妥當，並將施工區域打掃復歸，</a:t>
            </a:r>
            <a:r>
              <a:rPr lang="zh-TW" altLang="en-US" sz="2000" b="1" dirty="0">
                <a:solidFill>
                  <a:srgbClr val="FF0000"/>
                </a:solidFill>
              </a:rPr>
              <a:t>若工程進行到一半休息或明日繼續施工，需將現場線材與設備收好</a:t>
            </a:r>
            <a:r>
              <a:rPr lang="zh-TW" altLang="en-US" sz="2000" dirty="0"/>
              <a:t>，避免學生觸碰及有安全的疑慮。</a:t>
            </a:r>
            <a:r>
              <a:rPr lang="zh-TW" altLang="en-US" sz="2000" b="1" dirty="0">
                <a:solidFill>
                  <a:srgbClr val="FF0000"/>
                </a:solidFill>
              </a:rPr>
              <a:t>校內一律禁菸、酒、檳榔及大聲喧嘩、爭鬧、遊蕩等情事，避免罰款爭議與影響校區，如有罰款，依據證明為工班人為造成，將以工班究責罰款</a:t>
            </a:r>
            <a:r>
              <a:rPr lang="zh-TW" altLang="en-US" sz="2000" dirty="0"/>
              <a:t>。</a:t>
            </a:r>
            <a:endParaRPr lang="en-US" altLang="zh-TW" sz="2000" dirty="0"/>
          </a:p>
          <a:p>
            <a:pPr marL="457200" indent="-457200">
              <a:buFont typeface="+mj-lt"/>
              <a:buAutoNum type="arabicPeriod"/>
            </a:pPr>
            <a:endParaRPr lang="en-US" altLang="zh-TW" sz="2000" b="1" dirty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zh-TW" altLang="en-US" sz="2000" dirty="0">
                <a:solidFill>
                  <a:prstClr val="black"/>
                </a:solidFill>
              </a:rPr>
              <a:t>每日作業進度必須將進度回報華電，並給予校方簽署的“</a:t>
            </a:r>
            <a:r>
              <a:rPr lang="zh-TW" altLang="en-US" sz="2000" dirty="0"/>
              <a:t>每日施工進度紀錄表</a:t>
            </a:r>
            <a:r>
              <a:rPr lang="en-US" altLang="zh-TW" sz="2000" dirty="0">
                <a:solidFill>
                  <a:prstClr val="black"/>
                </a:solidFill>
              </a:rPr>
              <a:t>”</a:t>
            </a:r>
            <a:r>
              <a:rPr lang="en-US" altLang="zh-TW" sz="2000" b="1" dirty="0">
                <a:solidFill>
                  <a:srgbClr val="0066FF"/>
                </a:solidFill>
              </a:rPr>
              <a:t> (</a:t>
            </a:r>
            <a:r>
              <a:rPr lang="zh-TW" altLang="en-US" sz="2000" b="1" dirty="0">
                <a:solidFill>
                  <a:srgbClr val="0066FF"/>
                </a:solidFill>
              </a:rPr>
              <a:t>參考附錄三表單</a:t>
            </a:r>
            <a:r>
              <a:rPr lang="en-US" altLang="zh-TW" sz="2000" b="1" dirty="0">
                <a:solidFill>
                  <a:srgbClr val="0066FF"/>
                </a:solidFill>
              </a:rPr>
              <a:t>) </a:t>
            </a:r>
            <a:r>
              <a:rPr lang="zh-TW" altLang="en-US" sz="2000" dirty="0">
                <a:solidFill>
                  <a:prstClr val="black"/>
                </a:solidFill>
              </a:rPr>
              <a:t>。</a:t>
            </a:r>
            <a:endParaRPr lang="en-US" altLang="zh-TW" sz="2000" dirty="0">
              <a:solidFill>
                <a:srgbClr val="FF0000"/>
              </a:solidFill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7073629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9A8AE7A-852D-4BE2-BCDA-1F7A9D1D2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第二階段施工</a:t>
            </a:r>
            <a:r>
              <a:rPr lang="en-US" altLang="zh-TW" dirty="0">
                <a:solidFill>
                  <a:srgbClr val="7030A0"/>
                </a:solidFill>
              </a:rPr>
              <a:t>SOP: Step-by-Step</a:t>
            </a:r>
            <a:endParaRPr lang="zh-TW" alt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zh-TW" altLang="en-US" sz="2000" dirty="0"/>
              <a:t>安裝完成後，請學校資訊組長簽核網路及</a:t>
            </a:r>
            <a:r>
              <a:rPr lang="en-US" altLang="zh-TW" sz="2000" dirty="0"/>
              <a:t>”</a:t>
            </a:r>
            <a:r>
              <a:rPr lang="zh-TW" altLang="en-US" sz="2000" dirty="0"/>
              <a:t>設備施作完成確認單</a:t>
            </a:r>
            <a:r>
              <a:rPr lang="en-US" altLang="zh-TW" sz="2000" dirty="0"/>
              <a:t>”</a:t>
            </a:r>
            <a:r>
              <a:rPr lang="zh-TW" altLang="en-US" sz="2000" dirty="0"/>
              <a:t>。</a:t>
            </a:r>
            <a:endParaRPr lang="en-US" altLang="zh-TW" sz="2000" dirty="0"/>
          </a:p>
          <a:p>
            <a:pPr marL="514350" indent="-514350">
              <a:buFont typeface="+mj-lt"/>
              <a:buAutoNum type="arabicPeriod" startAt="4"/>
            </a:pPr>
            <a:endParaRPr lang="zh-TW" altLang="en-US" sz="2000" dirty="0"/>
          </a:p>
          <a:p>
            <a:pPr marL="514350" indent="-514350">
              <a:buFont typeface="+mj-lt"/>
              <a:buAutoNum type="arabicPeriod" startAt="4"/>
            </a:pPr>
            <a:r>
              <a:rPr lang="zh-TW" altLang="en-US" sz="2000" dirty="0"/>
              <a:t>第二階段施工完成後，</a:t>
            </a:r>
            <a:r>
              <a:rPr lang="en-US" altLang="zh-TW" sz="2000" dirty="0"/>
              <a:t>2</a:t>
            </a:r>
            <a:r>
              <a:rPr lang="zh-TW" altLang="en-US" sz="2000" dirty="0"/>
              <a:t>日內進行資料製作並上傳</a:t>
            </a:r>
            <a:r>
              <a:rPr lang="en-US" altLang="zh-TW" sz="2000" dirty="0"/>
              <a:t>web(</a:t>
            </a:r>
            <a:r>
              <a:rPr lang="zh-TW" altLang="en-US" sz="2000" dirty="0"/>
              <a:t>設備點收確認單、網路及設備施作完成確認單、校園無線熱感圖、每日施工進度紀錄表</a:t>
            </a:r>
            <a:r>
              <a:rPr lang="en-US" altLang="zh-TW" sz="2000" dirty="0"/>
              <a:t>)</a:t>
            </a:r>
            <a:r>
              <a:rPr lang="en-US" altLang="zh-TW" sz="2000" b="1" dirty="0">
                <a:solidFill>
                  <a:srgbClr val="0066FF"/>
                </a:solidFill>
              </a:rPr>
              <a:t> (</a:t>
            </a:r>
            <a:r>
              <a:rPr lang="zh-TW" altLang="en-US" sz="2000" b="1" dirty="0">
                <a:solidFill>
                  <a:srgbClr val="0066FF"/>
                </a:solidFill>
              </a:rPr>
              <a:t>參考附錄四表單</a:t>
            </a:r>
            <a:r>
              <a:rPr lang="en-US" altLang="zh-TW" sz="2000" b="1" dirty="0">
                <a:solidFill>
                  <a:srgbClr val="0066FF"/>
                </a:solidFill>
              </a:rPr>
              <a:t>) </a:t>
            </a:r>
            <a:r>
              <a:rPr lang="zh-TW" altLang="en-US" sz="2000" dirty="0"/>
              <a:t>。</a:t>
            </a:r>
            <a:endParaRPr lang="en-US" altLang="zh-TW" sz="2000" dirty="0"/>
          </a:p>
          <a:p>
            <a:pPr marL="514350" indent="-514350">
              <a:buFont typeface="+mj-lt"/>
              <a:buAutoNum type="arabicPeriod" startAt="4"/>
            </a:pPr>
            <a:endParaRPr lang="zh-TW" altLang="en-US" sz="2000" dirty="0"/>
          </a:p>
          <a:p>
            <a:pPr marL="514350" indent="-514350">
              <a:buFont typeface="+mj-lt"/>
              <a:buAutoNum type="arabicPeriod" startAt="4"/>
            </a:pPr>
            <a:r>
              <a:rPr lang="zh-TW" altLang="en-US" sz="2000" dirty="0"/>
              <a:t>華電通知學校資訊組長及教育局，於</a:t>
            </a:r>
            <a:r>
              <a:rPr lang="en-US" altLang="zh-TW" sz="2000" dirty="0"/>
              <a:t>Web</a:t>
            </a:r>
            <a:r>
              <a:rPr lang="zh-TW" altLang="en-US" sz="2000" dirty="0"/>
              <a:t>系統簽核。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510368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924944"/>
            <a:ext cx="10972800" cy="763935"/>
          </a:xfrm>
        </p:spPr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各階段完工必要作業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480363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9A8AE7A-852D-4BE2-BCDA-1F7A9D1D2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各階段完工必要作業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zh-TW" altLang="en-US" sz="2200" dirty="0"/>
              <a:t>施工後應做好清潔、整理，材料放置至指定地點存放。</a:t>
            </a:r>
            <a:endParaRPr lang="en-US" altLang="zh-TW" sz="2200" dirty="0"/>
          </a:p>
          <a:p>
            <a:pPr marL="514350" indent="-514350">
              <a:buFont typeface="+mj-lt"/>
              <a:buAutoNum type="arabicPeriod"/>
            </a:pPr>
            <a:endParaRPr lang="zh-TW" altLang="en-US" sz="2200" dirty="0"/>
          </a:p>
          <a:p>
            <a:pPr marL="514350" indent="-514350">
              <a:buFont typeface="+mj-lt"/>
              <a:buAutoNum type="arabicPeriod"/>
            </a:pPr>
            <a:r>
              <a:rPr lang="zh-TW" altLang="en-US" sz="2200" dirty="0"/>
              <a:t>施工後清理廢棄物，現場恢復原貌。</a:t>
            </a:r>
            <a:endParaRPr lang="en-US" altLang="zh-TW" sz="2200" dirty="0"/>
          </a:p>
          <a:p>
            <a:pPr marL="514350" indent="-514350">
              <a:buFont typeface="+mj-lt"/>
              <a:buAutoNum type="arabicPeriod"/>
            </a:pPr>
            <a:endParaRPr lang="zh-TW" altLang="en-US" sz="2200" dirty="0"/>
          </a:p>
          <a:p>
            <a:pPr marL="514350" indent="-514350">
              <a:buFont typeface="+mj-lt"/>
              <a:buAutoNum type="arabicPeriod"/>
            </a:pPr>
            <a:r>
              <a:rPr lang="zh-TW" altLang="en-US" sz="2200" dirty="0"/>
              <a:t>施工後人員、工具完全撤離現場，並指派專人檢查，以免遺漏。</a:t>
            </a:r>
            <a:endParaRPr lang="en-US" altLang="zh-TW" sz="2200" dirty="0"/>
          </a:p>
          <a:p>
            <a:pPr marL="514350" indent="-514350">
              <a:buFont typeface="+mj-lt"/>
              <a:buAutoNum type="arabicPeriod"/>
            </a:pPr>
            <a:endParaRPr lang="en-US" altLang="zh-TW" sz="2200" dirty="0"/>
          </a:p>
          <a:p>
            <a:pPr marL="514350" indent="-514350">
              <a:buFont typeface="+mj-lt"/>
              <a:buAutoNum type="arabicPeriod"/>
            </a:pPr>
            <a:r>
              <a:rPr lang="zh-TW" altLang="en-US" sz="2200" b="1" dirty="0">
                <a:solidFill>
                  <a:srgbClr val="FF0000"/>
                </a:solidFill>
              </a:rPr>
              <a:t>施工後與校方確認施工範圍與工法，確認目標與結果一切無誤一致，與校方告知</a:t>
            </a:r>
            <a:r>
              <a:rPr lang="en-US" altLang="zh-TW" sz="2200" b="1" dirty="0">
                <a:solidFill>
                  <a:srgbClr val="FF0000"/>
                </a:solidFill>
              </a:rPr>
              <a:t>4</a:t>
            </a:r>
            <a:r>
              <a:rPr lang="zh-TW" altLang="en-US" sz="2200" b="1" dirty="0">
                <a:solidFill>
                  <a:srgbClr val="FF0000"/>
                </a:solidFill>
              </a:rPr>
              <a:t>日內可上網審核資訊資料，以利後續作業。</a:t>
            </a:r>
            <a:endParaRPr lang="en-US" altLang="zh-TW" sz="2200" b="1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altLang="zh-TW" sz="2200" dirty="0"/>
          </a:p>
          <a:p>
            <a:pPr marL="514350" indent="-514350">
              <a:buFont typeface="+mj-lt"/>
              <a:buAutoNum type="arabicPeriod"/>
            </a:pPr>
            <a:r>
              <a:rPr lang="zh-TW" altLang="en-US" sz="2200" b="1" dirty="0"/>
              <a:t>通知華電完工資訊，並將資料於</a:t>
            </a:r>
            <a:r>
              <a:rPr lang="en-US" altLang="zh-TW" sz="2200" b="1" dirty="0"/>
              <a:t>2</a:t>
            </a:r>
            <a:r>
              <a:rPr lang="zh-TW" altLang="en-US" sz="2200" b="1" dirty="0"/>
              <a:t>日內給與華電人員審查，審查無誤將上傳</a:t>
            </a:r>
            <a:r>
              <a:rPr lang="en-US" altLang="zh-TW" sz="2200" b="1" dirty="0"/>
              <a:t>Web</a:t>
            </a:r>
            <a:r>
              <a:rPr lang="zh-TW" altLang="en-US" sz="2200" b="1" dirty="0"/>
              <a:t>給與老師審核確認。</a:t>
            </a:r>
            <a:endParaRPr lang="en-US" altLang="zh-TW" sz="2200" b="1" dirty="0"/>
          </a:p>
          <a:p>
            <a:pPr marL="514350" indent="-514350">
              <a:buFont typeface="+mj-lt"/>
              <a:buAutoNum type="arabicPeriod"/>
            </a:pPr>
            <a:endParaRPr lang="en-US" altLang="zh-TW" sz="2200" dirty="0"/>
          </a:p>
          <a:p>
            <a:pPr marL="514350" indent="-514350">
              <a:buFont typeface="+mj-lt"/>
              <a:buAutoNum type="arabicPeriod"/>
            </a:pPr>
            <a:r>
              <a:rPr lang="zh-TW" altLang="en-US" sz="2200" dirty="0"/>
              <a:t>華電與教育局不定時現場勘驗並</a:t>
            </a:r>
            <a:r>
              <a:rPr lang="en-US" altLang="zh-TW" sz="2200" dirty="0"/>
              <a:t>Web</a:t>
            </a:r>
            <a:r>
              <a:rPr lang="zh-TW" altLang="en-US" sz="2200" dirty="0"/>
              <a:t>審查，通過即可進行後面接續作業。</a:t>
            </a:r>
            <a:endParaRPr lang="en-US" altLang="zh-TW" sz="2200" dirty="0"/>
          </a:p>
          <a:p>
            <a:pPr marL="0" indent="0">
              <a:buNone/>
            </a:pPr>
            <a:endParaRPr lang="en-US" altLang="zh-TW" sz="2000" dirty="0"/>
          </a:p>
          <a:p>
            <a:pPr marL="0" indent="0">
              <a:buNone/>
            </a:pPr>
            <a:endParaRPr lang="zh-TW" altLang="en-US" sz="2000" dirty="0"/>
          </a:p>
          <a:p>
            <a:pPr marL="514350" indent="-514350">
              <a:buFont typeface="+mj-lt"/>
              <a:buAutoNum type="arabicPeriod"/>
            </a:pPr>
            <a:endParaRPr lang="en-US" altLang="zh-TW" sz="2000" dirty="0"/>
          </a:p>
          <a:p>
            <a:pPr marL="514350" indent="-514350">
              <a:buFont typeface="+mj-lt"/>
              <a:buAutoNum type="arabicPeriod"/>
            </a:pPr>
            <a:endParaRPr lang="en-US" altLang="zh-TW" sz="2000" dirty="0"/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773292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924944"/>
            <a:ext cx="10972800" cy="763935"/>
          </a:xfrm>
        </p:spPr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附錄表格與圖說項目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25348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整體施工内容建置流程</a:t>
            </a:r>
            <a:r>
              <a:rPr lang="en-US" altLang="zh-TW" dirty="0" smtClean="0">
                <a:solidFill>
                  <a:srgbClr val="7030A0"/>
                </a:solidFill>
              </a:rPr>
              <a:t>SOP</a:t>
            </a:r>
            <a:r>
              <a:rPr lang="zh-TW" altLang="en-US" dirty="0" smtClean="0">
                <a:solidFill>
                  <a:srgbClr val="7030A0"/>
                </a:solidFill>
              </a:rPr>
              <a:t>    </a:t>
            </a:r>
            <a:endParaRPr lang="zh-TW" altLang="en-US" dirty="0"/>
          </a:p>
        </p:txBody>
      </p:sp>
      <p:sp>
        <p:nvSpPr>
          <p:cNvPr id="3" name="Flowchart: Alternate Process 2"/>
          <p:cNvSpPr/>
          <p:nvPr/>
        </p:nvSpPr>
        <p:spPr>
          <a:xfrm>
            <a:off x="130785" y="2056903"/>
            <a:ext cx="1336745" cy="1764196"/>
          </a:xfrm>
          <a:prstGeom prst="flowChartAlternateProcess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會勘行程排出後華電與學校資訊組長聯繫</a:t>
            </a:r>
            <a:endParaRPr lang="zh-TW" altLang="en-US" sz="16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30882" y="2056903"/>
            <a:ext cx="1104800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華電偕同工班會勘</a:t>
            </a:r>
            <a: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並將會勘資料上傳</a:t>
            </a:r>
            <a: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WEB</a:t>
            </a:r>
            <a:endParaRPr lang="zh-TW" altLang="en-US" sz="1600" b="1" dirty="0">
              <a:solidFill>
                <a:prstClr val="black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Flowchart: Decision 4"/>
          <p:cNvSpPr/>
          <p:nvPr/>
        </p:nvSpPr>
        <p:spPr>
          <a:xfrm>
            <a:off x="3126404" y="2218921"/>
            <a:ext cx="1368152" cy="1440160"/>
          </a:xfrm>
          <a:prstGeom prst="flowChartDecision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Web</a:t>
            </a:r>
          </a:p>
          <a:p>
            <a:pPr algn="ctr"/>
            <a:r>
              <a:rPr lang="zh-TW" altLang="en-US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核准</a:t>
            </a:r>
          </a:p>
        </p:txBody>
      </p:sp>
      <p:sp>
        <p:nvSpPr>
          <p:cNvPr id="6" name="Rectangle 5"/>
          <p:cNvSpPr/>
          <p:nvPr/>
        </p:nvSpPr>
        <p:spPr>
          <a:xfrm>
            <a:off x="4785278" y="2056903"/>
            <a:ext cx="1092460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第一階段施工</a:t>
            </a:r>
          </a:p>
        </p:txBody>
      </p:sp>
      <p:sp>
        <p:nvSpPr>
          <p:cNvPr id="7" name="Rectangle 6"/>
          <p:cNvSpPr/>
          <p:nvPr/>
        </p:nvSpPr>
        <p:spPr>
          <a:xfrm>
            <a:off x="7806470" y="2056903"/>
            <a:ext cx="1092460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第二階段施工</a:t>
            </a:r>
          </a:p>
        </p:txBody>
      </p:sp>
      <p:sp>
        <p:nvSpPr>
          <p:cNvPr id="8" name="Flowchart: Decision 7"/>
          <p:cNvSpPr/>
          <p:nvPr/>
        </p:nvSpPr>
        <p:spPr>
          <a:xfrm>
            <a:off x="6168460" y="2218921"/>
            <a:ext cx="1347288" cy="1440160"/>
          </a:xfrm>
          <a:prstGeom prst="flowChartDecision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查驗</a:t>
            </a:r>
            <a:endParaRPr lang="en-US" altLang="zh-TW" sz="1600" b="1" dirty="0">
              <a:solidFill>
                <a:prstClr val="black"/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&amp;</a:t>
            </a:r>
            <a:b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</a:br>
            <a: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Web</a:t>
            </a:r>
          </a:p>
          <a:p>
            <a:pPr algn="ctr"/>
            <a:r>
              <a:rPr lang="zh-TW" altLang="en-US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核准</a:t>
            </a:r>
          </a:p>
        </p:txBody>
      </p:sp>
      <p:sp>
        <p:nvSpPr>
          <p:cNvPr id="9" name="Flowchart: Decision 8"/>
          <p:cNvSpPr/>
          <p:nvPr/>
        </p:nvSpPr>
        <p:spPr>
          <a:xfrm>
            <a:off x="9189652" y="2218921"/>
            <a:ext cx="1296144" cy="1440160"/>
          </a:xfrm>
          <a:prstGeom prst="flowChartDecision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查驗</a:t>
            </a:r>
            <a:endParaRPr lang="en-US" altLang="zh-TW" sz="1600" b="1" dirty="0">
              <a:solidFill>
                <a:prstClr val="black"/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&amp;</a:t>
            </a:r>
            <a:b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</a:br>
            <a: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Web</a:t>
            </a:r>
          </a:p>
          <a:p>
            <a:pPr algn="ctr"/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核准</a:t>
            </a:r>
            <a:endParaRPr lang="zh-TW" altLang="en-US" b="1" dirty="0">
              <a:solidFill>
                <a:prstClr val="black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64250" y="4581128"/>
            <a:ext cx="1092460" cy="111612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缺失改善</a:t>
            </a:r>
          </a:p>
        </p:txBody>
      </p:sp>
      <p:sp>
        <p:nvSpPr>
          <p:cNvPr id="11" name="Flowchart: Alternate Process 10"/>
          <p:cNvSpPr/>
          <p:nvPr/>
        </p:nvSpPr>
        <p:spPr>
          <a:xfrm>
            <a:off x="10776520" y="2056903"/>
            <a:ext cx="1092460" cy="1764196"/>
          </a:xfrm>
          <a:prstGeom prst="flowChartAlternateProcess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驗收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295874" y="4581128"/>
            <a:ext cx="1092460" cy="111612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缺失改善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291494" y="4581128"/>
            <a:ext cx="1092460" cy="111612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缺失改善</a:t>
            </a:r>
          </a:p>
        </p:txBody>
      </p:sp>
      <p:cxnSp>
        <p:nvCxnSpPr>
          <p:cNvPr id="15" name="Straight Arrow Connector 14"/>
          <p:cNvCxnSpPr>
            <a:cxnSpLocks/>
            <a:stCxn id="3" idx="3"/>
            <a:endCxn id="4" idx="1"/>
          </p:cNvCxnSpPr>
          <p:nvPr/>
        </p:nvCxnSpPr>
        <p:spPr>
          <a:xfrm>
            <a:off x="1467530" y="2939001"/>
            <a:ext cx="263352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4" idx="3"/>
            <a:endCxn id="5" idx="1"/>
          </p:cNvCxnSpPr>
          <p:nvPr/>
        </p:nvCxnSpPr>
        <p:spPr>
          <a:xfrm>
            <a:off x="2835682" y="2939001"/>
            <a:ext cx="290722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5" idx="3"/>
            <a:endCxn id="6" idx="1"/>
          </p:cNvCxnSpPr>
          <p:nvPr/>
        </p:nvCxnSpPr>
        <p:spPr>
          <a:xfrm>
            <a:off x="4494556" y="2939001"/>
            <a:ext cx="290722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6" idx="3"/>
            <a:endCxn id="8" idx="1"/>
          </p:cNvCxnSpPr>
          <p:nvPr/>
        </p:nvCxnSpPr>
        <p:spPr>
          <a:xfrm>
            <a:off x="5877738" y="2939001"/>
            <a:ext cx="290722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8" idx="3"/>
            <a:endCxn id="7" idx="1"/>
          </p:cNvCxnSpPr>
          <p:nvPr/>
        </p:nvCxnSpPr>
        <p:spPr>
          <a:xfrm>
            <a:off x="7515748" y="2939001"/>
            <a:ext cx="290722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7" idx="3"/>
            <a:endCxn id="9" idx="1"/>
          </p:cNvCxnSpPr>
          <p:nvPr/>
        </p:nvCxnSpPr>
        <p:spPr>
          <a:xfrm>
            <a:off x="8898930" y="2939001"/>
            <a:ext cx="290722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9" idx="3"/>
            <a:endCxn id="11" idx="1"/>
          </p:cNvCxnSpPr>
          <p:nvPr/>
        </p:nvCxnSpPr>
        <p:spPr>
          <a:xfrm>
            <a:off x="10485796" y="2939001"/>
            <a:ext cx="290724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5" idx="2"/>
            <a:endCxn id="10" idx="0"/>
          </p:cNvCxnSpPr>
          <p:nvPr/>
        </p:nvCxnSpPr>
        <p:spPr>
          <a:xfrm>
            <a:off x="3810480" y="3659081"/>
            <a:ext cx="0" cy="922047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8" idx="2"/>
            <a:endCxn id="12" idx="0"/>
          </p:cNvCxnSpPr>
          <p:nvPr/>
        </p:nvCxnSpPr>
        <p:spPr>
          <a:xfrm>
            <a:off x="6842104" y="3659081"/>
            <a:ext cx="0" cy="922047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9" idx="2"/>
            <a:endCxn id="13" idx="0"/>
          </p:cNvCxnSpPr>
          <p:nvPr/>
        </p:nvCxnSpPr>
        <p:spPr>
          <a:xfrm>
            <a:off x="9837724" y="3659081"/>
            <a:ext cx="0" cy="922047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10" idx="1"/>
            <a:endCxn id="4" idx="2"/>
          </p:cNvCxnSpPr>
          <p:nvPr/>
        </p:nvCxnSpPr>
        <p:spPr>
          <a:xfrm rot="10800000">
            <a:off x="2283282" y="3821100"/>
            <a:ext cx="980968" cy="1318091"/>
          </a:xfrm>
          <a:prstGeom prst="bentConnector2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12" idx="1"/>
            <a:endCxn id="6" idx="2"/>
          </p:cNvCxnSpPr>
          <p:nvPr/>
        </p:nvCxnSpPr>
        <p:spPr>
          <a:xfrm rot="10800000">
            <a:off x="5331508" y="3821100"/>
            <a:ext cx="964366" cy="1318091"/>
          </a:xfrm>
          <a:prstGeom prst="bentConnector2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13" idx="1"/>
            <a:endCxn id="7" idx="2"/>
          </p:cNvCxnSpPr>
          <p:nvPr/>
        </p:nvCxnSpPr>
        <p:spPr>
          <a:xfrm rot="10800000">
            <a:off x="8352700" y="3821100"/>
            <a:ext cx="938794" cy="1318091"/>
          </a:xfrm>
          <a:prstGeom prst="bentConnector2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7245419" y="2458303"/>
            <a:ext cx="56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Yes</a:t>
            </a:r>
            <a:endParaRPr lang="zh-TW" alt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4208506" y="2420888"/>
            <a:ext cx="56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Yes</a:t>
            </a:r>
            <a:endParaRPr lang="zh-TW" alt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10215469" y="2458303"/>
            <a:ext cx="56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Yes</a:t>
            </a:r>
            <a:endParaRPr lang="zh-TW" alt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268596" y="393543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No</a:t>
            </a:r>
            <a:endParaRPr lang="zh-TW" alt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6316735" y="393543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No</a:t>
            </a:r>
            <a:endParaRPr lang="zh-TW" alt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9331466" y="393543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No</a:t>
            </a:r>
            <a:endParaRPr lang="zh-TW" altLang="en-US" dirty="0"/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9B0C5E62-84B7-4619-8308-279023C6DABE}"/>
              </a:ext>
            </a:extLst>
          </p:cNvPr>
          <p:cNvSpPr txBox="1"/>
          <p:nvPr/>
        </p:nvSpPr>
        <p:spPr>
          <a:xfrm>
            <a:off x="3064697" y="1772816"/>
            <a:ext cx="1575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校方</a:t>
            </a:r>
            <a:r>
              <a:rPr lang="en-US" altLang="zh-TW" b="1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&amp;</a:t>
            </a:r>
            <a:r>
              <a:rPr lang="zh-TW" altLang="en-US" b="1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教育局</a:t>
            </a: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71D118B3-1FAE-4556-9EC8-3101866553CD}"/>
              </a:ext>
            </a:extLst>
          </p:cNvPr>
          <p:cNvSpPr txBox="1"/>
          <p:nvPr/>
        </p:nvSpPr>
        <p:spPr>
          <a:xfrm>
            <a:off x="6159148" y="1772816"/>
            <a:ext cx="164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校方</a:t>
            </a:r>
            <a:r>
              <a:rPr lang="en-US" altLang="zh-TW" b="1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&amp;</a:t>
            </a:r>
            <a:r>
              <a:rPr lang="zh-TW" altLang="en-US" b="1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教育局</a:t>
            </a: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5C9AAB86-CAE0-4268-811E-B4216EB3B1F5}"/>
              </a:ext>
            </a:extLst>
          </p:cNvPr>
          <p:cNvSpPr txBox="1"/>
          <p:nvPr/>
        </p:nvSpPr>
        <p:spPr>
          <a:xfrm>
            <a:off x="9110130" y="1793906"/>
            <a:ext cx="1666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校方</a:t>
            </a:r>
            <a:r>
              <a:rPr lang="en-US" altLang="zh-TW" b="1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&amp;</a:t>
            </a:r>
            <a:r>
              <a:rPr lang="zh-TW" altLang="en-US" b="1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教育局</a:t>
            </a:r>
          </a:p>
        </p:txBody>
      </p:sp>
    </p:spTree>
    <p:extLst>
      <p:ext uri="{BB962C8B-B14F-4D97-AF65-F5344CB8AC3E}">
        <p14:creationId xmlns:p14="http://schemas.microsoft.com/office/powerpoint/2010/main" val="352175679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9A8AE7A-852D-4BE2-BCDA-1F7A9D1D2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附錄表格與圖說項目</a:t>
            </a:r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BE6F9543-D103-4CEC-AE02-6CCB9968D5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2056926"/>
              </p:ext>
            </p:extLst>
          </p:nvPr>
        </p:nvGraphicFramePr>
        <p:xfrm>
          <a:off x="0" y="1124744"/>
          <a:ext cx="12144672" cy="545130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478230">
                  <a:extLst>
                    <a:ext uri="{9D8B030D-6E8A-4147-A177-3AD203B41FA5}">
                      <a16:colId xmlns:a16="http://schemas.microsoft.com/office/drawing/2014/main" val="185744766"/>
                    </a:ext>
                  </a:extLst>
                </a:gridCol>
                <a:gridCol w="3130369">
                  <a:extLst>
                    <a:ext uri="{9D8B030D-6E8A-4147-A177-3AD203B41FA5}">
                      <a16:colId xmlns:a16="http://schemas.microsoft.com/office/drawing/2014/main" val="1263729857"/>
                    </a:ext>
                  </a:extLst>
                </a:gridCol>
                <a:gridCol w="4376719">
                  <a:extLst>
                    <a:ext uri="{9D8B030D-6E8A-4147-A177-3AD203B41FA5}">
                      <a16:colId xmlns:a16="http://schemas.microsoft.com/office/drawing/2014/main" val="1951113113"/>
                    </a:ext>
                  </a:extLst>
                </a:gridCol>
                <a:gridCol w="3159354">
                  <a:extLst>
                    <a:ext uri="{9D8B030D-6E8A-4147-A177-3AD203B41FA5}">
                      <a16:colId xmlns:a16="http://schemas.microsoft.com/office/drawing/2014/main" val="2624941273"/>
                    </a:ext>
                  </a:extLst>
                </a:gridCol>
              </a:tblGrid>
              <a:tr h="32110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u="none" strike="noStrike">
                          <a:effectLst/>
                        </a:rPr>
                        <a:t>　</a:t>
                      </a:r>
                      <a:endParaRPr lang="zh-TW" altLang="en-US" sz="1800" b="1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u="none" strike="noStrike" dirty="0">
                          <a:effectLst/>
                        </a:rPr>
                        <a:t>使用時機與階段</a:t>
                      </a:r>
                      <a:endParaRPr lang="zh-TW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u="none" strike="noStrike" dirty="0">
                          <a:effectLst/>
                        </a:rPr>
                        <a:t>表格</a:t>
                      </a:r>
                      <a:endParaRPr lang="zh-TW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u="none" strike="noStrike" dirty="0">
                          <a:effectLst/>
                        </a:rPr>
                        <a:t>圖說</a:t>
                      </a:r>
                      <a:endParaRPr lang="zh-TW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368577"/>
                  </a:ext>
                </a:extLst>
              </a:tr>
              <a:tr h="32110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附錄一</a:t>
                      </a:r>
                      <a:endParaRPr lang="zh-TW" alt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會勘作業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施工前調查表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手繪線路佈線圖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850138"/>
                  </a:ext>
                </a:extLst>
              </a:tr>
              <a:tr h="32110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　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　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手繪教室佈線圖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4998459"/>
                  </a:ext>
                </a:extLst>
              </a:tr>
              <a:tr h="32110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　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　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　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7792780"/>
                  </a:ext>
                </a:extLst>
              </a:tr>
              <a:tr h="321100"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615160903"/>
                  </a:ext>
                </a:extLst>
              </a:tr>
              <a:tr h="3211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20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附錄二</a:t>
                      </a:r>
                    </a:p>
                  </a:txBody>
                  <a:tcPr marL="4763" marR="4763" marT="4763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特殊狀況切結書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工法切結書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1254458"/>
                  </a:ext>
                </a:extLst>
              </a:tr>
              <a:tr h="3211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20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　</a:t>
                      </a:r>
                    </a:p>
                  </a:txBody>
                  <a:tcPr marL="4763" marR="4763" marT="4763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擴住切結書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7975030"/>
                  </a:ext>
                </a:extLst>
              </a:tr>
              <a:tr h="3211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20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　</a:t>
                      </a:r>
                    </a:p>
                  </a:txBody>
                  <a:tcPr marL="4763" marR="4763" marT="4763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展延切結書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　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0350228"/>
                  </a:ext>
                </a:extLst>
              </a:tr>
              <a:tr h="3211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20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　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244177877"/>
                  </a:ext>
                </a:extLst>
              </a:tr>
              <a:tr h="3211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20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附錄三</a:t>
                      </a:r>
                    </a:p>
                  </a:txBody>
                  <a:tcPr marL="4763" marR="4763" marT="4763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第一階段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施工人員名冊進出管控表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網路平面圖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2973325"/>
                  </a:ext>
                </a:extLst>
              </a:tr>
              <a:tr h="3211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20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　</a:t>
                      </a:r>
                    </a:p>
                  </a:txBody>
                  <a:tcPr marL="4763" marR="4763" marT="4763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　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每日施工進度紀錄表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網點配置圖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231511"/>
                  </a:ext>
                </a:extLst>
              </a:tr>
              <a:tr h="3211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20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　</a:t>
                      </a:r>
                    </a:p>
                  </a:txBody>
                  <a:tcPr marL="4763" marR="4763" marT="4763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跳線資料表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機櫃配置圖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8061080"/>
                  </a:ext>
                </a:extLst>
              </a:tr>
              <a:tr h="3211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20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　</a:t>
                      </a:r>
                    </a:p>
                  </a:txBody>
                  <a:tcPr marL="4763" marR="4763" marT="4763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佈線測試報告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網點昇位圖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5603058"/>
                  </a:ext>
                </a:extLst>
              </a:tr>
              <a:tr h="31370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20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　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　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438971646"/>
                  </a:ext>
                </a:extLst>
              </a:tr>
              <a:tr h="3211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20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附錄四</a:t>
                      </a:r>
                    </a:p>
                  </a:txBody>
                  <a:tcPr marL="4763" marR="4763" marT="4763" marB="0" anchor="ctr"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第二階段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每日施工進度紀錄表</a:t>
                      </a:r>
                      <a:r>
                        <a:rPr lang="en-US" altLang="zh-TW" sz="2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2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表同附錄三</a:t>
                      </a:r>
                      <a:r>
                        <a:rPr lang="en-US" altLang="zh-TW" sz="2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zh-TW" altLang="en-US" sz="2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3" marR="4763" marT="4763" marB="0" anchor="ctr"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>
                          <a:effectLst/>
                        </a:rPr>
                        <a:t>校園無線熱感圖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00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0224179"/>
                  </a:ext>
                </a:extLst>
              </a:tr>
              <a:tr h="3211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20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　</a:t>
                      </a:r>
                    </a:p>
                  </a:txBody>
                  <a:tcPr marL="4763" marR="4763" marT="4763" marB="0" anchor="ctr"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　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設備點收確認單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　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00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1309"/>
                  </a:ext>
                </a:extLst>
              </a:tr>
              <a:tr h="321100">
                <a:tc>
                  <a:txBody>
                    <a:bodyPr/>
                    <a:lstStyle/>
                    <a:p>
                      <a:pPr algn="l" fontAlgn="ctr"/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u="none" strike="noStrike" dirty="0">
                          <a:effectLst/>
                        </a:rPr>
                        <a:t>網路及設備施作完成確認單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763" marR="4763" marT="4763" marB="0" anchor="ctr">
                    <a:solidFill>
                      <a:srgbClr val="00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74309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682496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E621FAC-4441-47A2-B827-96C95A92D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Thank you!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44636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6" y="3140968"/>
            <a:ext cx="10972800" cy="763935"/>
          </a:xfrm>
        </p:spPr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會勘</a:t>
            </a:r>
            <a:r>
              <a:rPr lang="en-US" altLang="zh-TW" dirty="0">
                <a:solidFill>
                  <a:srgbClr val="7030A0"/>
                </a:solidFill>
              </a:rPr>
              <a:t>SOP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37219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會勘</a:t>
            </a:r>
            <a:r>
              <a:rPr lang="en-US" altLang="zh-TW" dirty="0">
                <a:solidFill>
                  <a:srgbClr val="7030A0"/>
                </a:solidFill>
              </a:rPr>
              <a:t>SOP</a:t>
            </a:r>
            <a:endParaRPr lang="zh-TW" altLang="en-US" dirty="0"/>
          </a:p>
        </p:txBody>
      </p:sp>
      <p:sp>
        <p:nvSpPr>
          <p:cNvPr id="3" name="Flowchart: Alternate Process 2"/>
          <p:cNvSpPr/>
          <p:nvPr/>
        </p:nvSpPr>
        <p:spPr>
          <a:xfrm>
            <a:off x="335360" y="2056903"/>
            <a:ext cx="1104800" cy="1764196"/>
          </a:xfrm>
          <a:prstGeom prst="flowChartAlternateProcess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工班會勘行程排出</a:t>
            </a:r>
          </a:p>
        </p:txBody>
      </p:sp>
      <p:sp>
        <p:nvSpPr>
          <p:cNvPr id="4" name="Rectangle 3"/>
          <p:cNvSpPr/>
          <p:nvPr/>
        </p:nvSpPr>
        <p:spPr>
          <a:xfrm>
            <a:off x="1933976" y="2056903"/>
            <a:ext cx="1201618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華電上</a:t>
            </a:r>
            <a: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Web</a:t>
            </a: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並登入時程，並向學校資訊組長約會勘時間</a:t>
            </a:r>
          </a:p>
        </p:txBody>
      </p:sp>
      <p:sp>
        <p:nvSpPr>
          <p:cNvPr id="6" name="Rectangle 5"/>
          <p:cNvSpPr/>
          <p:nvPr/>
        </p:nvSpPr>
        <p:spPr>
          <a:xfrm>
            <a:off x="3532592" y="2056903"/>
            <a:ext cx="1092460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華電與工班聯繫偕同會勘並記錄</a:t>
            </a:r>
          </a:p>
        </p:txBody>
      </p:sp>
      <p:sp>
        <p:nvSpPr>
          <p:cNvPr id="7" name="Rectangle 6"/>
          <p:cNvSpPr/>
          <p:nvPr/>
        </p:nvSpPr>
        <p:spPr>
          <a:xfrm>
            <a:off x="5118868" y="2056903"/>
            <a:ext cx="1092460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會勘</a:t>
            </a:r>
          </a:p>
        </p:txBody>
      </p:sp>
      <p:sp>
        <p:nvSpPr>
          <p:cNvPr id="11" name="Flowchart: Alternate Process 10"/>
          <p:cNvSpPr/>
          <p:nvPr/>
        </p:nvSpPr>
        <p:spPr>
          <a:xfrm>
            <a:off x="10776520" y="2056903"/>
            <a:ext cx="1092460" cy="1764196"/>
          </a:xfrm>
          <a:prstGeom prst="flowChartAlternateProcess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第一階段工班安排施作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0249086" y="2564904"/>
            <a:ext cx="534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latin typeface="微軟正黑體" pitchFamily="34" charset="-120"/>
                <a:ea typeface="微軟正黑體" pitchFamily="34" charset="-120"/>
              </a:rPr>
              <a:t>Yes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740832" y="3973572"/>
            <a:ext cx="51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latin typeface="微軟正黑體" pitchFamily="34" charset="-120"/>
                <a:ea typeface="微軟正黑體" pitchFamily="34" charset="-120"/>
              </a:rPr>
              <a:t>No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705144" y="2066345"/>
            <a:ext cx="1092460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華電與校方說明規範並確認施工項目簽署”施工前調查表”</a:t>
            </a:r>
            <a:endParaRPr lang="zh-TW" altLang="en-US" sz="1600" b="1" dirty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291420" y="2056904"/>
            <a:ext cx="1991284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華電將</a:t>
            </a:r>
            <a: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”</a:t>
            </a: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施工前調查表</a:t>
            </a:r>
            <a:r>
              <a:rPr lang="en-US" altLang="zh-TW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”</a:t>
            </a: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、 手繪線路佈線圖、手繪教室佈線圖，整理後當日</a:t>
            </a:r>
            <a:r>
              <a:rPr lang="zh-TW" altLang="en-US" sz="1600" b="1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上傳</a:t>
            </a:r>
            <a:r>
              <a:rPr lang="en-US" altLang="zh-TW" sz="1600" b="1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web</a:t>
            </a:r>
            <a:r>
              <a:rPr lang="zh-TW" altLang="en-US" sz="1600" b="1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，請學校資訊組長及教育局儘快確認核可</a:t>
            </a:r>
          </a:p>
        </p:txBody>
      </p:sp>
      <p:sp>
        <p:nvSpPr>
          <p:cNvPr id="38" name="Rectangle 37"/>
          <p:cNvSpPr/>
          <p:nvPr/>
        </p:nvSpPr>
        <p:spPr>
          <a:xfrm>
            <a:off x="8740832" y="4495377"/>
            <a:ext cx="1092460" cy="17641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en-US" sz="1600" b="1" dirty="0">
                <a:solidFill>
                  <a:prstClr val="black"/>
                </a:solidFill>
                <a:latin typeface="微軟正黑體" pitchFamily="34" charset="-120"/>
                <a:ea typeface="微軟正黑體" pitchFamily="34" charset="-120"/>
              </a:rPr>
              <a:t>審核有異議，校方、教育局及華電討論協調評估</a:t>
            </a:r>
          </a:p>
        </p:txBody>
      </p:sp>
      <p:cxnSp>
        <p:nvCxnSpPr>
          <p:cNvPr id="18" name="Straight Arrow Connector 17"/>
          <p:cNvCxnSpPr>
            <a:cxnSpLocks/>
            <a:stCxn id="3" idx="3"/>
            <a:endCxn id="4" idx="1"/>
          </p:cNvCxnSpPr>
          <p:nvPr/>
        </p:nvCxnSpPr>
        <p:spPr>
          <a:xfrm>
            <a:off x="1440160" y="2939001"/>
            <a:ext cx="493816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cxnSpLocks/>
            <a:stCxn id="4" idx="3"/>
            <a:endCxn id="6" idx="1"/>
          </p:cNvCxnSpPr>
          <p:nvPr/>
        </p:nvCxnSpPr>
        <p:spPr>
          <a:xfrm>
            <a:off x="3135594" y="2939001"/>
            <a:ext cx="396998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6" idx="3"/>
            <a:endCxn id="7" idx="1"/>
          </p:cNvCxnSpPr>
          <p:nvPr/>
        </p:nvCxnSpPr>
        <p:spPr>
          <a:xfrm>
            <a:off x="4625052" y="2939001"/>
            <a:ext cx="493816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7" idx="3"/>
            <a:endCxn id="34" idx="1"/>
          </p:cNvCxnSpPr>
          <p:nvPr/>
        </p:nvCxnSpPr>
        <p:spPr>
          <a:xfrm>
            <a:off x="6211328" y="2939001"/>
            <a:ext cx="493816" cy="9442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34" idx="3"/>
            <a:endCxn id="36" idx="1"/>
          </p:cNvCxnSpPr>
          <p:nvPr/>
        </p:nvCxnSpPr>
        <p:spPr>
          <a:xfrm flipV="1">
            <a:off x="7797604" y="2939002"/>
            <a:ext cx="493816" cy="9441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36" idx="3"/>
            <a:endCxn id="11" idx="1"/>
          </p:cNvCxnSpPr>
          <p:nvPr/>
        </p:nvCxnSpPr>
        <p:spPr>
          <a:xfrm flipV="1">
            <a:off x="10282704" y="2939001"/>
            <a:ext cx="493816" cy="1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36" idx="2"/>
            <a:endCxn id="38" idx="0"/>
          </p:cNvCxnSpPr>
          <p:nvPr/>
        </p:nvCxnSpPr>
        <p:spPr>
          <a:xfrm>
            <a:off x="9287062" y="3821100"/>
            <a:ext cx="0" cy="674277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38" idx="3"/>
            <a:endCxn id="11" idx="2"/>
          </p:cNvCxnSpPr>
          <p:nvPr/>
        </p:nvCxnSpPr>
        <p:spPr>
          <a:xfrm flipV="1">
            <a:off x="9833292" y="3821099"/>
            <a:ext cx="1489458" cy="1556376"/>
          </a:xfrm>
          <a:prstGeom prst="bentConnector2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0282704" y="499466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>
                <a:latin typeface="微軟正黑體" pitchFamily="34" charset="-120"/>
                <a:ea typeface="微軟正黑體" pitchFamily="34" charset="-120"/>
              </a:rPr>
              <a:t>核可</a:t>
            </a:r>
          </a:p>
        </p:txBody>
      </p:sp>
    </p:spTree>
    <p:extLst>
      <p:ext uri="{BB962C8B-B14F-4D97-AF65-F5344CB8AC3E}">
        <p14:creationId xmlns:p14="http://schemas.microsoft.com/office/powerpoint/2010/main" val="777686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9A8AE7A-852D-4BE2-BCDA-1F7A9D1D2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會勘</a:t>
            </a:r>
            <a:r>
              <a:rPr lang="en-US" altLang="zh-TW" dirty="0">
                <a:solidFill>
                  <a:srgbClr val="7030A0"/>
                </a:solidFill>
              </a:rPr>
              <a:t>SOP: Step-by-Step</a:t>
            </a:r>
            <a:endParaRPr lang="zh-TW" alt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68760"/>
            <a:ext cx="11319048" cy="517041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zh-TW" altLang="en-US" sz="2000" dirty="0"/>
          </a:p>
          <a:p>
            <a:pPr marL="457200" indent="-457200">
              <a:buFont typeface="+mj-lt"/>
              <a:buAutoNum type="arabicPeriod"/>
            </a:pPr>
            <a:r>
              <a:rPr lang="zh-TW" altLang="en-US" sz="2000" dirty="0"/>
              <a:t>華電會勘行程安排作業，再由華電向學校資訊組長確認，會勘時間並記錄，</a:t>
            </a:r>
            <a:r>
              <a:rPr lang="zh-TW" altLang="en-US" sz="2000" b="1" dirty="0">
                <a:solidFill>
                  <a:srgbClr val="FF0000"/>
                </a:solidFill>
              </a:rPr>
              <a:t>並通知工班安排後續一同會勘作業。</a:t>
            </a:r>
            <a:endParaRPr lang="en-US" altLang="zh-TW" sz="2000" b="1" dirty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zh-TW" altLang="en-US" sz="2000" dirty="0"/>
          </a:p>
          <a:p>
            <a:pPr marL="457200" indent="-457200">
              <a:buFont typeface="+mj-lt"/>
              <a:buAutoNum type="arabicPeriod"/>
            </a:pPr>
            <a:r>
              <a:rPr lang="zh-TW" altLang="en-US" sz="2000" b="1" dirty="0">
                <a:solidFill>
                  <a:srgbClr val="FF0000"/>
                </a:solidFill>
              </a:rPr>
              <a:t>華電與工班偕同到場會勘，如無華電人員陪同，校方可婉拒會勘，會勘後須三方在</a:t>
            </a:r>
            <a:r>
              <a:rPr lang="en-US" altLang="zh-TW" sz="2000" b="1" dirty="0">
                <a:solidFill>
                  <a:srgbClr val="FF0000"/>
                </a:solidFill>
              </a:rPr>
              <a:t>”</a:t>
            </a:r>
            <a:r>
              <a:rPr lang="zh-TW" altLang="en-US" sz="2000" b="1" dirty="0">
                <a:solidFill>
                  <a:srgbClr val="FF0000"/>
                </a:solidFill>
              </a:rPr>
              <a:t>施工前調查表</a:t>
            </a:r>
            <a:r>
              <a:rPr lang="en-US" altLang="zh-TW" sz="2000" b="1" dirty="0">
                <a:solidFill>
                  <a:srgbClr val="FF0000"/>
                </a:solidFill>
              </a:rPr>
              <a:t>”</a:t>
            </a:r>
            <a:r>
              <a:rPr lang="en-US" altLang="zh-TW" sz="2000" b="1" dirty="0">
                <a:solidFill>
                  <a:srgbClr val="0066FF"/>
                </a:solidFill>
              </a:rPr>
              <a:t>(</a:t>
            </a:r>
            <a:r>
              <a:rPr lang="zh-TW" altLang="en-US" sz="2000" b="1" dirty="0">
                <a:solidFill>
                  <a:srgbClr val="0066FF"/>
                </a:solidFill>
              </a:rPr>
              <a:t>參考附錄一表單</a:t>
            </a:r>
            <a:r>
              <a:rPr lang="en-US" altLang="zh-TW" sz="2000" b="1" dirty="0">
                <a:solidFill>
                  <a:srgbClr val="0066FF"/>
                </a:solidFill>
              </a:rPr>
              <a:t>)</a:t>
            </a:r>
            <a:r>
              <a:rPr lang="zh-TW" altLang="en-US" sz="2000" b="1" dirty="0">
                <a:solidFill>
                  <a:srgbClr val="FF0000"/>
                </a:solidFill>
              </a:rPr>
              <a:t>簽名確認。</a:t>
            </a:r>
            <a:endParaRPr lang="en-US" altLang="zh-TW" sz="2000" b="1" dirty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zh-TW" altLang="en-US" sz="2000" dirty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zh-TW" altLang="en-US" sz="2000" dirty="0"/>
              <a:t>依據施工</a:t>
            </a:r>
            <a:r>
              <a:rPr lang="en-US" altLang="zh-TW" sz="2000" dirty="0"/>
              <a:t>SOP</a:t>
            </a:r>
            <a:r>
              <a:rPr lang="zh-TW" altLang="en-US" sz="2000" dirty="0"/>
              <a:t>，與合約施工規範，進行會勘並記錄於</a:t>
            </a:r>
            <a:r>
              <a:rPr lang="en-US" altLang="zh-TW" sz="2000" dirty="0"/>
              <a:t>”</a:t>
            </a:r>
            <a:r>
              <a:rPr lang="zh-TW" altLang="en-US" sz="2000" dirty="0"/>
              <a:t>施工前調查表</a:t>
            </a:r>
            <a:r>
              <a:rPr lang="en-US" altLang="zh-TW" sz="2000" dirty="0"/>
              <a:t>”</a:t>
            </a:r>
            <a:r>
              <a:rPr lang="zh-TW" altLang="en-US" sz="2000" dirty="0"/>
              <a:t>、</a:t>
            </a:r>
            <a:r>
              <a:rPr lang="en-US" altLang="zh-TW" sz="2000" dirty="0"/>
              <a:t>”</a:t>
            </a:r>
            <a:r>
              <a:rPr lang="zh-TW" altLang="en-US" sz="2000" dirty="0"/>
              <a:t>手繪線路佈線圖</a:t>
            </a:r>
            <a:r>
              <a:rPr lang="en-US" altLang="zh-TW" sz="2000" dirty="0"/>
              <a:t>”</a:t>
            </a:r>
            <a:r>
              <a:rPr lang="zh-TW" altLang="en-US" sz="2000" dirty="0"/>
              <a:t>、</a:t>
            </a:r>
            <a:r>
              <a:rPr lang="en-US" altLang="zh-TW" sz="2000" dirty="0"/>
              <a:t>”</a:t>
            </a:r>
            <a:r>
              <a:rPr lang="zh-TW" altLang="en-US" sz="2000" dirty="0"/>
              <a:t>手繪教室佈線圖</a:t>
            </a:r>
            <a:r>
              <a:rPr lang="en-US" altLang="zh-TW" sz="2000" dirty="0"/>
              <a:t>”</a:t>
            </a:r>
            <a:r>
              <a:rPr lang="en-US" altLang="zh-TW" sz="2000" b="1" dirty="0">
                <a:solidFill>
                  <a:srgbClr val="0066FF"/>
                </a:solidFill>
              </a:rPr>
              <a:t> (</a:t>
            </a:r>
            <a:r>
              <a:rPr lang="zh-TW" altLang="en-US" sz="2000" b="1" dirty="0">
                <a:solidFill>
                  <a:srgbClr val="0066FF"/>
                </a:solidFill>
              </a:rPr>
              <a:t>參考附錄一表單</a:t>
            </a:r>
            <a:r>
              <a:rPr lang="en-US" altLang="zh-TW" sz="2000" b="1" dirty="0">
                <a:solidFill>
                  <a:srgbClr val="0066FF"/>
                </a:solidFill>
              </a:rPr>
              <a:t>)</a:t>
            </a:r>
            <a:r>
              <a:rPr lang="zh-TW" altLang="en-US" sz="2000" dirty="0"/>
              <a:t>。</a:t>
            </a:r>
            <a:endParaRPr lang="en-US" altLang="zh-TW" sz="2000" dirty="0"/>
          </a:p>
          <a:p>
            <a:pPr marL="457200" indent="-457200">
              <a:buFont typeface="+mj-lt"/>
              <a:buAutoNum type="arabicPeriod"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24081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9A8AE7A-852D-4BE2-BCDA-1F7A9D1D2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會勘</a:t>
            </a:r>
            <a:r>
              <a:rPr lang="en-US" altLang="zh-TW" dirty="0">
                <a:solidFill>
                  <a:srgbClr val="7030A0"/>
                </a:solidFill>
              </a:rPr>
              <a:t>SOP: Step-by-Step</a:t>
            </a:r>
            <a:endParaRPr lang="zh-TW" alt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68760"/>
            <a:ext cx="11319048" cy="5170412"/>
          </a:xfrm>
        </p:spPr>
        <p:txBody>
          <a:bodyPr/>
          <a:lstStyle/>
          <a:p>
            <a:pPr marL="457200" indent="-457200">
              <a:buFont typeface="+mj-lt"/>
              <a:buAutoNum type="arabicPeriod" startAt="6"/>
            </a:pPr>
            <a:endParaRPr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indent="-457200">
              <a:buFont typeface="+mj-lt"/>
              <a:buAutoNum type="arabicPeriod" startAt="6"/>
            </a:pPr>
            <a:r>
              <a:rPr lang="zh-TW" altLang="en-US" sz="2000" dirty="0"/>
              <a:t>華電各會勘校區的三份資料</a:t>
            </a:r>
            <a:r>
              <a:rPr lang="zh-TW" altLang="en-US" sz="2000" b="1" dirty="0">
                <a:solidFill>
                  <a:srgbClr val="FF0000"/>
                </a:solidFill>
              </a:rPr>
              <a:t>將當日上傳</a:t>
            </a:r>
            <a:r>
              <a:rPr lang="en-US" altLang="zh-TW" sz="2000" b="1" dirty="0">
                <a:solidFill>
                  <a:srgbClr val="FF0000"/>
                </a:solidFill>
              </a:rPr>
              <a:t>web</a:t>
            </a:r>
            <a:r>
              <a:rPr lang="zh-TW" altLang="en-US" sz="2000" b="1" dirty="0">
                <a:solidFill>
                  <a:srgbClr val="FF0000"/>
                </a:solidFill>
              </a:rPr>
              <a:t> </a:t>
            </a:r>
            <a:r>
              <a:rPr lang="en-US" altLang="zh-TW" sz="2000" dirty="0"/>
              <a:t>”</a:t>
            </a:r>
            <a:r>
              <a:rPr lang="zh-TW" altLang="en-US" sz="2000" dirty="0"/>
              <a:t>施工前調查表</a:t>
            </a:r>
            <a:r>
              <a:rPr lang="en-US" altLang="zh-TW" sz="2000" dirty="0"/>
              <a:t>”</a:t>
            </a:r>
            <a:r>
              <a:rPr lang="zh-TW" altLang="en-US" sz="2000" dirty="0"/>
              <a:t>、</a:t>
            </a:r>
            <a:r>
              <a:rPr lang="en-US" altLang="zh-TW" sz="2000" dirty="0"/>
              <a:t>”</a:t>
            </a:r>
            <a:r>
              <a:rPr lang="zh-TW" altLang="en-US" sz="2000" dirty="0"/>
              <a:t>手繪線路佈線圖</a:t>
            </a:r>
            <a:r>
              <a:rPr lang="en-US" altLang="zh-TW" sz="2000" dirty="0"/>
              <a:t>”</a:t>
            </a:r>
            <a:r>
              <a:rPr lang="zh-TW" altLang="en-US" sz="2000" dirty="0"/>
              <a:t>、</a:t>
            </a:r>
            <a:r>
              <a:rPr lang="en-US" altLang="zh-TW" sz="2000" dirty="0"/>
              <a:t>”</a:t>
            </a:r>
            <a:r>
              <a:rPr lang="zh-TW" altLang="en-US" sz="2000" dirty="0"/>
              <a:t>手繪教室佈線圖</a:t>
            </a:r>
            <a:r>
              <a:rPr lang="en-US" altLang="zh-TW" sz="2000" dirty="0"/>
              <a:t>”</a:t>
            </a:r>
            <a:r>
              <a:rPr lang="en-US" altLang="zh-TW" sz="2000" b="1" dirty="0">
                <a:solidFill>
                  <a:srgbClr val="0066FF"/>
                </a:solidFill>
              </a:rPr>
              <a:t> (</a:t>
            </a:r>
            <a:r>
              <a:rPr lang="zh-TW" altLang="en-US" sz="2000" b="1" dirty="0">
                <a:solidFill>
                  <a:srgbClr val="0066FF"/>
                </a:solidFill>
              </a:rPr>
              <a:t>參考附錄一表單</a:t>
            </a:r>
            <a:r>
              <a:rPr lang="en-US" altLang="zh-TW" sz="2000" b="1" dirty="0">
                <a:solidFill>
                  <a:srgbClr val="0066FF"/>
                </a:solidFill>
              </a:rPr>
              <a:t>)</a:t>
            </a:r>
            <a:r>
              <a:rPr lang="zh-TW" altLang="en-US" sz="2000" dirty="0"/>
              <a:t>，</a:t>
            </a:r>
            <a:r>
              <a:rPr lang="zh-TW" altLang="en-US" sz="2000" b="1" dirty="0">
                <a:solidFill>
                  <a:srgbClr val="FF0000"/>
                </a:solidFill>
              </a:rPr>
              <a:t>會勘完畢當場告知組長須上網審核。</a:t>
            </a:r>
            <a:endParaRPr lang="en-US" altLang="zh-TW" sz="2000" b="1" dirty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 startAt="6"/>
            </a:pPr>
            <a:endParaRPr lang="en-US" altLang="zh-TW" sz="2000" dirty="0"/>
          </a:p>
          <a:p>
            <a:pPr marL="457200" indent="-457200">
              <a:buFont typeface="+mj-lt"/>
              <a:buAutoNum type="arabicPeriod" startAt="6"/>
            </a:pPr>
            <a:r>
              <a:rPr lang="zh-TW" altLang="en-US" sz="2000" dirty="0"/>
              <a:t>校方組長審核通過後，華電通知教育局接續確認審核，校方與教育局核可後，方可安排施工。</a:t>
            </a:r>
          </a:p>
          <a:p>
            <a:pPr marL="457200" indent="-457200">
              <a:buFont typeface="+mj-lt"/>
              <a:buAutoNum type="arabicPeriod" startAt="6"/>
            </a:pPr>
            <a:endParaRPr lang="en-US" altLang="zh-TW" sz="2000" dirty="0"/>
          </a:p>
          <a:p>
            <a:pPr marL="457200" indent="-457200">
              <a:buFont typeface="+mj-lt"/>
              <a:buAutoNum type="arabicPeriod" startAt="6"/>
            </a:pPr>
            <a:r>
              <a:rPr lang="zh-TW" altLang="en-US" sz="2000" dirty="0"/>
              <a:t>若現場有規範外之要求，一併紀錄</a:t>
            </a:r>
            <a:r>
              <a:rPr lang="en-US" altLang="zh-TW" sz="2000" b="1" dirty="0">
                <a:solidFill>
                  <a:srgbClr val="FF0000"/>
                </a:solidFill>
              </a:rPr>
              <a:t>”</a:t>
            </a:r>
            <a:r>
              <a:rPr lang="zh-TW" altLang="en-US" sz="2000" b="1" dirty="0">
                <a:solidFill>
                  <a:srgbClr val="FF0000"/>
                </a:solidFill>
              </a:rPr>
              <a:t>施工前調查表備註欄</a:t>
            </a:r>
            <a:r>
              <a:rPr lang="en-US" altLang="zh-TW" sz="2000" b="1" dirty="0">
                <a:solidFill>
                  <a:srgbClr val="FF0000"/>
                </a:solidFill>
              </a:rPr>
              <a:t>”</a:t>
            </a:r>
            <a:r>
              <a:rPr lang="en-US" altLang="zh-TW" sz="2000" b="1" dirty="0">
                <a:solidFill>
                  <a:srgbClr val="0066FF"/>
                </a:solidFill>
              </a:rPr>
              <a:t> (</a:t>
            </a:r>
            <a:r>
              <a:rPr lang="zh-TW" altLang="en-US" sz="2000" b="1" dirty="0">
                <a:solidFill>
                  <a:srgbClr val="0066FF"/>
                </a:solidFill>
              </a:rPr>
              <a:t>參考附錄一表單</a:t>
            </a:r>
            <a:r>
              <a:rPr lang="en-US" altLang="zh-TW" sz="2000" b="1" dirty="0">
                <a:solidFill>
                  <a:srgbClr val="0066FF"/>
                </a:solidFill>
              </a:rPr>
              <a:t>)</a:t>
            </a:r>
            <a:r>
              <a:rPr lang="zh-TW" altLang="en-US" sz="2000" dirty="0"/>
              <a:t>，</a:t>
            </a:r>
            <a:r>
              <a:rPr lang="zh-TW" altLang="en-US" sz="2000" b="1" dirty="0">
                <a:solidFill>
                  <a:srgbClr val="FF0000"/>
                </a:solidFill>
              </a:rPr>
              <a:t>資料上傳</a:t>
            </a:r>
            <a:r>
              <a:rPr lang="en-US" altLang="zh-TW" sz="2000" b="1" dirty="0">
                <a:solidFill>
                  <a:srgbClr val="FF0000"/>
                </a:solidFill>
              </a:rPr>
              <a:t>Web</a:t>
            </a:r>
            <a:r>
              <a:rPr lang="zh-TW" altLang="en-US" sz="2000" b="1" dirty="0">
                <a:solidFill>
                  <a:srgbClr val="FF0000"/>
                </a:solidFill>
              </a:rPr>
              <a:t>審查，</a:t>
            </a:r>
            <a:r>
              <a:rPr lang="zh-TW" altLang="en-US" sz="2000" b="1" dirty="0">
                <a:solidFill>
                  <a:srgbClr val="FF00FF"/>
                </a:solidFill>
              </a:rPr>
              <a:t>必要時由華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電工程單一窗</a:t>
            </a:r>
            <a:r>
              <a:rPr lang="zh-TW" altLang="en-US" sz="2000" b="1" dirty="0">
                <a:solidFill>
                  <a:srgbClr val="FF00FF"/>
                </a:solidFill>
              </a:rPr>
              <a:t>口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與教育局承辦人會同</a:t>
            </a:r>
            <a:r>
              <a:rPr lang="zh-TW" altLang="en-US" sz="2000" b="1" dirty="0">
                <a:solidFill>
                  <a:srgbClr val="FF00FF"/>
                </a:solidFill>
              </a:rPr>
              <a:t>該校資訊組長討論</a:t>
            </a:r>
            <a:r>
              <a:rPr lang="zh-TW" altLang="en-US" sz="2000" b="1" dirty="0">
                <a:solidFill>
                  <a:srgbClr val="FF0000"/>
                </a:solidFill>
              </a:rPr>
              <a:t>，確認後教育局</a:t>
            </a:r>
            <a:r>
              <a:rPr lang="en-US" altLang="zh-TW" sz="2000" b="1" dirty="0">
                <a:solidFill>
                  <a:srgbClr val="FF0000"/>
                </a:solidFill>
              </a:rPr>
              <a:t>Web</a:t>
            </a:r>
            <a:r>
              <a:rPr lang="zh-TW" altLang="en-US" sz="2000" b="1" dirty="0">
                <a:solidFill>
                  <a:srgbClr val="FF0000"/>
                </a:solidFill>
              </a:rPr>
              <a:t>審核完畢，方可動工。</a:t>
            </a:r>
            <a:r>
              <a:rPr lang="en-US" altLang="zh-TW" sz="2000" dirty="0"/>
              <a:t>(</a:t>
            </a:r>
            <a:r>
              <a:rPr lang="zh-TW" altLang="en-US" sz="2000" dirty="0"/>
              <a:t>與資訊組長確認相關權益與規範，討論最後決議，</a:t>
            </a:r>
            <a:r>
              <a:rPr lang="zh-TW" altLang="en-US" sz="2000" b="1" dirty="0">
                <a:solidFill>
                  <a:srgbClr val="FF0000"/>
                </a:solidFill>
              </a:rPr>
              <a:t>如教育局亦同意特殊工法，該校</a:t>
            </a:r>
            <a:r>
              <a:rPr lang="zh-TW" altLang="en-US" sz="2000" b="1" dirty="0" smtClean="0">
                <a:solidFill>
                  <a:srgbClr val="FF0000"/>
                </a:solidFill>
              </a:rPr>
              <a:t>組長須</a:t>
            </a:r>
            <a:r>
              <a:rPr lang="zh-TW" altLang="en-US" sz="2000" b="1" dirty="0">
                <a:solidFill>
                  <a:srgbClr val="FF0000"/>
                </a:solidFill>
              </a:rPr>
              <a:t>簽署額外工法切結書，切結書上須載明位置與工法，正本並繳交給華電人員以備驗收</a:t>
            </a:r>
            <a:r>
              <a:rPr lang="zh-TW" altLang="en-US" sz="2000" b="1" dirty="0" smtClean="0">
                <a:solidFill>
                  <a:srgbClr val="FF0000"/>
                </a:solidFill>
              </a:rPr>
              <a:t>複查華</a:t>
            </a:r>
            <a:r>
              <a:rPr lang="zh-TW" altLang="en-US" sz="2000" b="1" dirty="0">
                <a:solidFill>
                  <a:srgbClr val="FF0000"/>
                </a:solidFill>
              </a:rPr>
              <a:t>電會將上傳</a:t>
            </a:r>
            <a:r>
              <a:rPr lang="en-US" altLang="zh-TW" sz="2000" b="1" dirty="0">
                <a:solidFill>
                  <a:srgbClr val="FF0000"/>
                </a:solidFill>
              </a:rPr>
              <a:t>Web</a:t>
            </a:r>
            <a:r>
              <a:rPr lang="zh-TW" altLang="en-US" sz="2000" b="1" dirty="0">
                <a:solidFill>
                  <a:srgbClr val="FF0000"/>
                </a:solidFill>
              </a:rPr>
              <a:t>。</a:t>
            </a:r>
            <a:r>
              <a:rPr lang="en-US" altLang="zh-TW" sz="2000" b="1" dirty="0" smtClean="0">
                <a:solidFill>
                  <a:srgbClr val="FF0000"/>
                </a:solidFill>
              </a:rPr>
              <a:t>)</a:t>
            </a:r>
          </a:p>
          <a:p>
            <a:pPr marL="0" indent="0">
              <a:buNone/>
            </a:pPr>
            <a:endParaRPr lang="en-US" altLang="zh-TW" sz="2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zh-TW" sz="2000" b="1" dirty="0" smtClean="0">
                <a:solidFill>
                  <a:srgbClr val="FF00FF"/>
                </a:solidFill>
              </a:rPr>
              <a:t>※2019/03/16      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教育局</a:t>
            </a:r>
            <a:r>
              <a:rPr lang="zh-TW" altLang="en-US" sz="2000" b="1" dirty="0">
                <a:solidFill>
                  <a:srgbClr val="FF00FF"/>
                </a:solidFill>
              </a:rPr>
              <a:t>承辦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人：李</a:t>
            </a:r>
            <a:r>
              <a:rPr lang="zh-TW" altLang="en-US" sz="2000" b="1" dirty="0">
                <a:solidFill>
                  <a:srgbClr val="FF00FF"/>
                </a:solidFill>
              </a:rPr>
              <a:t>煒</a:t>
            </a:r>
            <a:r>
              <a:rPr lang="zh-TW" altLang="en-US" sz="2000" b="1" dirty="0" smtClean="0">
                <a:solidFill>
                  <a:srgbClr val="FF00FF"/>
                </a:solidFill>
              </a:rPr>
              <a:t>老師         華電工程單一窗口：</a:t>
            </a:r>
            <a:r>
              <a:rPr lang="en-US" altLang="zh-TW" sz="2000" b="1" dirty="0" smtClean="0">
                <a:solidFill>
                  <a:srgbClr val="FF00FF"/>
                </a:solidFill>
              </a:rPr>
              <a:t>Eri</a:t>
            </a:r>
            <a:r>
              <a:rPr lang="en-US" altLang="zh-TW" sz="2000" b="1" dirty="0" smtClean="0">
                <a:solidFill>
                  <a:srgbClr val="FF0000"/>
                </a:solidFill>
              </a:rPr>
              <a:t>c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35412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408" y="3047032"/>
            <a:ext cx="10972800" cy="763935"/>
          </a:xfrm>
        </p:spPr>
        <p:txBody>
          <a:bodyPr/>
          <a:lstStyle/>
          <a:p>
            <a:r>
              <a:rPr lang="en-US" altLang="zh-TW" dirty="0">
                <a:solidFill>
                  <a:srgbClr val="7030A0"/>
                </a:solidFill>
              </a:rPr>
              <a:t>Web</a:t>
            </a:r>
            <a:r>
              <a:rPr lang="zh-TW" altLang="en-US" dirty="0">
                <a:solidFill>
                  <a:srgbClr val="7030A0"/>
                </a:solidFill>
              </a:rPr>
              <a:t>文件上傳審核</a:t>
            </a:r>
            <a:r>
              <a:rPr lang="en-US" altLang="zh-TW" dirty="0">
                <a:solidFill>
                  <a:srgbClr val="7030A0"/>
                </a:solidFill>
              </a:rPr>
              <a:t>SOP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51209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23086</TotalTime>
  <Words>3972</Words>
  <Application>Microsoft Office PowerPoint</Application>
  <PresentationFormat>寬螢幕</PresentationFormat>
  <Paragraphs>338</Paragraphs>
  <Slides>41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41</vt:i4>
      </vt:variant>
    </vt:vector>
  </HeadingPairs>
  <TitlesOfParts>
    <vt:vector size="47" baseType="lpstr">
      <vt:lpstr>微軟正黑體</vt:lpstr>
      <vt:lpstr>新細明體</vt:lpstr>
      <vt:lpstr>標楷體</vt:lpstr>
      <vt:lpstr>Arial</vt:lpstr>
      <vt:lpstr>Calibri</vt:lpstr>
      <vt:lpstr>Office 佈景主題</vt:lpstr>
      <vt:lpstr>107 學年度國中小校園班級無線網路及實體線路建置案  施工建置流程SOP</vt:lpstr>
      <vt:lpstr>SOP内容</vt:lpstr>
      <vt:lpstr>整體施工内容建置流程SOP</vt:lpstr>
      <vt:lpstr>整體施工内容建置流程SOP    </vt:lpstr>
      <vt:lpstr>會勘SOP</vt:lpstr>
      <vt:lpstr>會勘SOP</vt:lpstr>
      <vt:lpstr>會勘SOP: Step-by-Step</vt:lpstr>
      <vt:lpstr>會勘SOP: Step-by-Step</vt:lpstr>
      <vt:lpstr>Web文件上傳審核SOP</vt:lpstr>
      <vt:lpstr>Web文件上傳審核SOP</vt:lpstr>
      <vt:lpstr>Web Server 使用說明</vt:lpstr>
      <vt:lpstr>Web Server 使用說明</vt:lpstr>
      <vt:lpstr>Web Server 使用說明</vt:lpstr>
      <vt:lpstr>Web Server 使用說明</vt:lpstr>
      <vt:lpstr>Web Server 使用說明</vt:lpstr>
      <vt:lpstr>第一階段施工SOP</vt:lpstr>
      <vt:lpstr>第一階段施工SOP</vt:lpstr>
      <vt:lpstr>第一階段施工SOP: Step-by-Step</vt:lpstr>
      <vt:lpstr>第一階段施工SOP: Step-by-Step</vt:lpstr>
      <vt:lpstr>現場管理作業與規定</vt:lpstr>
      <vt:lpstr>現場管理作業與規定</vt:lpstr>
      <vt:lpstr>現場管理作業與規定</vt:lpstr>
      <vt:lpstr>舊機櫃移設SOP</vt:lpstr>
      <vt:lpstr>舊機櫃移設SOP</vt:lpstr>
      <vt:lpstr>舊機櫃移設SOP: Step-by-Step</vt:lpstr>
      <vt:lpstr>施工工法注意事項</vt:lpstr>
      <vt:lpstr>施工工法注意事項：線路</vt:lpstr>
      <vt:lpstr>施工工法注意事項：線路</vt:lpstr>
      <vt:lpstr>施工工法注意事項：搬移既有設備</vt:lpstr>
      <vt:lpstr>施工工法注意事項：設備</vt:lpstr>
      <vt:lpstr>施工工法注意事項：設備</vt:lpstr>
      <vt:lpstr>第二階段施工SOP</vt:lpstr>
      <vt:lpstr>第二階段施工SOP</vt:lpstr>
      <vt:lpstr>第二階段施工SOP: Step-by-Step</vt:lpstr>
      <vt:lpstr>第二階段施工SOP: Step-by-Step</vt:lpstr>
      <vt:lpstr>第二階段施工SOP: Step-by-Step</vt:lpstr>
      <vt:lpstr>各階段完工必要作業</vt:lpstr>
      <vt:lpstr>各階段完工必要作業</vt:lpstr>
      <vt:lpstr>附錄表格與圖說項目</vt:lpstr>
      <vt:lpstr>附錄表格與圖說項目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Hwacom PPT 16:9</dc:title>
  <dc:creator>Kevin</dc:creator>
  <cp:lastModifiedBy>Windows 使用者</cp:lastModifiedBy>
  <cp:revision>2026</cp:revision>
  <cp:lastPrinted>2019-03-08T09:45:49Z</cp:lastPrinted>
  <dcterms:created xsi:type="dcterms:W3CDTF">2015-12-09T02:45:33Z</dcterms:created>
  <dcterms:modified xsi:type="dcterms:W3CDTF">2019-03-16T15:17:21Z</dcterms:modified>
</cp:coreProperties>
</file>